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5143500" cx="9144000"/>
  <p:notesSz cx="6858000" cy="9144000"/>
  <p:embeddedFontLst>
    <p:embeddedFont>
      <p:font typeface="Open Sans Light"/>
      <p:regular r:id="rId35"/>
      <p:bold r:id="rId36"/>
      <p:italic r:id="rId37"/>
      <p:boldItalic r:id="rId38"/>
    </p:embeddedFon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Shaun Perfect"/>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3.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OpenSansLight-regular.fntdata"/><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OpenSansLight-italic.fntdata"/><Relationship Id="rId14" Type="http://schemas.openxmlformats.org/officeDocument/2006/relationships/slide" Target="slides/slide7.xml"/><Relationship Id="rId36" Type="http://schemas.openxmlformats.org/officeDocument/2006/relationships/font" Target="fonts/OpenSansLight-bold.fntdata"/><Relationship Id="rId17" Type="http://schemas.openxmlformats.org/officeDocument/2006/relationships/slide" Target="slides/slide10.xml"/><Relationship Id="rId39" Type="http://schemas.openxmlformats.org/officeDocument/2006/relationships/font" Target="fonts/OpenSans-regular.fntdata"/><Relationship Id="rId16" Type="http://schemas.openxmlformats.org/officeDocument/2006/relationships/slide" Target="slides/slide9.xml"/><Relationship Id="rId38" Type="http://schemas.openxmlformats.org/officeDocument/2006/relationships/font" Target="fonts/OpenSansLight-boldItalic.fntdata"/><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4-04T19:11:09.526">
    <p:pos x="6000" y="0"/>
    <p:text>Remove Slide?</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2-04-04T19:11:33.782">
    <p:pos x="6000" y="0"/>
    <p:text>Remove second bullet?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7d4817899e_2_72: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24" name="Google Shape;124;g7d4817899e_2_72:notes"/>
          <p:cNvSpPr/>
          <p:nvPr>
            <p:ph idx="2" type="sldImg"/>
          </p:nvPr>
        </p:nvSpPr>
        <p:spPr>
          <a:xfrm>
            <a:off x="397565" y="685488"/>
            <a:ext cx="606287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cb7519eed7_0_1: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gcb7519eed7_0_1: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rPr lang="en"/>
              <a:t>Dimension</a:t>
            </a:r>
            <a:r>
              <a:rPr lang="en"/>
              <a:t> specifics can be changed and added to</a:t>
            </a:r>
            <a:endParaRPr/>
          </a:p>
        </p:txBody>
      </p:sp>
      <p:sp>
        <p:nvSpPr>
          <p:cNvPr id="239" name="Google Shape;239;gcb7519eed7_0_1:notes"/>
          <p:cNvSpPr txBox="1"/>
          <p:nvPr>
            <p:ph idx="12" type="sldNum"/>
          </p:nvPr>
        </p:nvSpPr>
        <p:spPr>
          <a:xfrm>
            <a:off x="3884613" y="8685214"/>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fd1c17fde5_1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Shaun, thanks for providing the background and introduction from ADOT’s side of things. Now, before we jump into the design and architecture, let’s take a brief look at the finished product.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&gt;&gt;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dashboard contains 3 tabs. One for domain errors, one for event errors, and one for route errors. Here we can see the Domain Errors Tab.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&gt;&gt;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Here we have the event errors tab. Notice, all criteria Shaun and the ADOT Staff have identified have been accounted for including: Who made the edit, when the edit was made, was layer was affected, What the type of error is, a description of that error, and where that error occurred on the route system.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&gt;&gt;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Finally we have our route QC tab, where geometrical errors along the route system are shown.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Now that you’ve got a general sense of what we’re talking about, I’m going to dive into the how this dashboard is built, and how the GISTIC team collaborates with ADOT to allow them to define QC parameters in real time. </a:t>
            </a:r>
            <a:endParaRPr>
              <a:solidFill>
                <a:schemeClr val="dk1"/>
              </a:solidFill>
            </a:endParaRPr>
          </a:p>
          <a:p>
            <a:pPr indent="0" lvl="0" marL="0" rtl="0" algn="l">
              <a:spcBef>
                <a:spcPts val="0"/>
              </a:spcBef>
              <a:spcAft>
                <a:spcPts val="0"/>
              </a:spcAft>
              <a:buNone/>
            </a:pPr>
            <a:r>
              <a:t/>
            </a:r>
            <a:endParaRPr/>
          </a:p>
        </p:txBody>
      </p:sp>
      <p:sp>
        <p:nvSpPr>
          <p:cNvPr id="252" name="Google Shape;252;gfd1c17fde5_1_19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fd1c17fde5_1_75: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gfd1c17fde5_1_75: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Clr>
                <a:schemeClr val="dk1"/>
              </a:buClr>
              <a:buFont typeface="Arial"/>
              <a:buNone/>
            </a:pPr>
            <a:r>
              <a:rPr lang="en" sz="1400">
                <a:solidFill>
                  <a:schemeClr val="dk1"/>
                </a:solidFill>
              </a:rPr>
              <a:t>First, we grouped the LRS system into categories, based on their relation to each other and the intended QC checks. We identified 3 categories we wanted to report on, attribute domain violations within the ArcSDE Database, LRS Event Errors, and the LRS Route Network itself. </a:t>
            </a:r>
            <a:endParaRPr sz="1400">
              <a:solidFill>
                <a:schemeClr val="dk1"/>
              </a:solidFill>
            </a:endParaRPr>
          </a:p>
          <a:p>
            <a:pPr indent="0" lvl="0" marL="0" rtl="0" algn="l">
              <a:spcBef>
                <a:spcPts val="0"/>
              </a:spcBef>
              <a:spcAft>
                <a:spcPts val="0"/>
              </a:spcAft>
              <a:buClr>
                <a:schemeClr val="dk1"/>
              </a:buClr>
              <a:buFont typeface="Arial"/>
              <a:buNone/>
            </a:pPr>
            <a:r>
              <a:t/>
            </a:r>
            <a:endParaRPr sz="1400">
              <a:solidFill>
                <a:schemeClr val="dk1"/>
              </a:solidFill>
            </a:endParaRPr>
          </a:p>
          <a:p>
            <a:pPr indent="0" lvl="0" marL="0" rtl="0" algn="l">
              <a:spcBef>
                <a:spcPts val="0"/>
              </a:spcBef>
              <a:spcAft>
                <a:spcPts val="0"/>
              </a:spcAft>
              <a:buClr>
                <a:schemeClr val="dk1"/>
              </a:buClr>
              <a:buFont typeface="Arial"/>
              <a:buNone/>
            </a:pPr>
            <a:r>
              <a:rPr lang="en" sz="1400">
                <a:solidFill>
                  <a:schemeClr val="dk1"/>
                </a:solidFill>
              </a:rPr>
              <a:t>Additionally, we discovered the need to be able to identify if an edit on an event was triggered by an edit to the associated route, or if the edit was a manual edit done by an editor. We call these “triggered updates”.</a:t>
            </a:r>
            <a:endParaRPr sz="1400">
              <a:solidFill>
                <a:schemeClr val="dk1"/>
              </a:solidFill>
            </a:endParaRPr>
          </a:p>
          <a:p>
            <a:pPr indent="0" lvl="0" marL="0" rtl="0" algn="l">
              <a:spcBef>
                <a:spcPts val="0"/>
              </a:spcBef>
              <a:spcAft>
                <a:spcPts val="0"/>
              </a:spcAft>
              <a:buClr>
                <a:schemeClr val="dk1"/>
              </a:buClr>
              <a:buFont typeface="Arial"/>
              <a:buNone/>
            </a:pPr>
            <a:r>
              <a:t/>
            </a:r>
            <a:endParaRPr sz="1400">
              <a:solidFill>
                <a:schemeClr val="dk1"/>
              </a:solidFill>
            </a:endParaRPr>
          </a:p>
          <a:p>
            <a:pPr indent="0" lvl="0" marL="0" rtl="0" algn="l">
              <a:spcBef>
                <a:spcPts val="0"/>
              </a:spcBef>
              <a:spcAft>
                <a:spcPts val="0"/>
              </a:spcAft>
              <a:buClr>
                <a:schemeClr val="dk1"/>
              </a:buClr>
              <a:buFont typeface="Arial"/>
              <a:buNone/>
            </a:pPr>
            <a:r>
              <a:t/>
            </a:r>
            <a:endParaRPr sz="1400">
              <a:solidFill>
                <a:schemeClr val="dk1"/>
              </a:solidFill>
            </a:endParaRPr>
          </a:p>
          <a:p>
            <a:pPr indent="0" lvl="0" marL="0" rtl="0" algn="l">
              <a:spcBef>
                <a:spcPts val="0"/>
              </a:spcBef>
              <a:spcAft>
                <a:spcPts val="0"/>
              </a:spcAft>
              <a:buNone/>
            </a:pPr>
            <a:r>
              <a:t/>
            </a:r>
            <a:endParaRPr/>
          </a:p>
        </p:txBody>
      </p:sp>
      <p:sp>
        <p:nvSpPr>
          <p:cNvPr id="262" name="Google Shape;262;gfd1c17fde5_1_75:notes"/>
          <p:cNvSpPr txBox="1"/>
          <p:nvPr>
            <p:ph idx="12" type="sldNum"/>
          </p:nvPr>
        </p:nvSpPr>
        <p:spPr>
          <a:xfrm>
            <a:off x="3884613" y="8685214"/>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fa4e9faa71_0_18: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gfa4e9faa71_0_18: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Clr>
                <a:schemeClr val="dk1"/>
              </a:buClr>
              <a:buFont typeface="Arial"/>
              <a:buNone/>
            </a:pPr>
            <a:r>
              <a:rPr lang="en" sz="1400">
                <a:solidFill>
                  <a:schemeClr val="dk1"/>
                </a:solidFill>
              </a:rPr>
              <a:t>Looking at the first QC Category, Domain Violations, We opted to take a somewhat different approach than normal. Traditionally, one would imagine that you would start with either a feature class, or domain to verify.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In our case, we actually query the xml domain definitions to obtain a list of EVERY domain controlled feature class, as well as every field controlled by domains in that feature class, and what the valid values for that field are. </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&gt;&gt;</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Next we use direct sql queries against the default view tables to read the current state of the records. Using direct sql to read is much more performant and allows us to only read in the domain controlled fields as well as ignoring geometry, leading to faster processing time</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&gt;&gt;</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Finally we compare the current value of each field against it’s authoritative list of values as found in the domain and report on violations. </a:t>
            </a:r>
            <a:endParaRPr sz="1400">
              <a:solidFill>
                <a:schemeClr val="dk1"/>
              </a:solidFill>
            </a:endParaRPr>
          </a:p>
          <a:p>
            <a:pPr indent="0" lvl="0" marL="0" rtl="0" algn="l">
              <a:spcBef>
                <a:spcPts val="0"/>
              </a:spcBef>
              <a:spcAft>
                <a:spcPts val="0"/>
              </a:spcAft>
              <a:buClr>
                <a:schemeClr val="dk1"/>
              </a:buClr>
              <a:buFont typeface="Arial"/>
              <a:buNone/>
            </a:pPr>
            <a:r>
              <a:rPr lang="en" sz="1400">
                <a:solidFill>
                  <a:schemeClr val="dk1"/>
                </a:solidFill>
              </a:rPr>
              <a:t>&gt;&gt;</a:t>
            </a:r>
            <a:endParaRPr sz="1400">
              <a:solidFill>
                <a:schemeClr val="dk1"/>
              </a:solidFill>
            </a:endParaRPr>
          </a:p>
          <a:p>
            <a:pPr indent="0" lvl="0" marL="0" rtl="0" algn="l">
              <a:spcBef>
                <a:spcPts val="0"/>
              </a:spcBef>
              <a:spcAft>
                <a:spcPts val="0"/>
              </a:spcAft>
              <a:buNone/>
            </a:pPr>
            <a:r>
              <a:t/>
            </a:r>
            <a:endParaRPr/>
          </a:p>
        </p:txBody>
      </p:sp>
      <p:sp>
        <p:nvSpPr>
          <p:cNvPr id="274" name="Google Shape;274;gfa4e9faa71_0_18:notes"/>
          <p:cNvSpPr txBox="1"/>
          <p:nvPr>
            <p:ph idx="12" type="sldNum"/>
          </p:nvPr>
        </p:nvSpPr>
        <p:spPr>
          <a:xfrm>
            <a:off x="3884613" y="8685214"/>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f78b99fbd2_0_62: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gf78b99fbd2_0_62: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Clr>
                <a:schemeClr val="dk1"/>
              </a:buClr>
              <a:buFont typeface="Arial"/>
              <a:buNone/>
            </a:pPr>
            <a:r>
              <a:rPr lang="en" sz="1400">
                <a:solidFill>
                  <a:schemeClr val="dk1"/>
                </a:solidFill>
              </a:rPr>
              <a:t>In terms of our next category, Event Errors, we classified them into 4 different error types. </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The first type is a coverage gap, where an event should have coverage for the full length of a route but is missing in some areas. </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&gt;&gt;</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The next type of error is extent, where the event actually exists beyond the extent of the route</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&gt;&gt;</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The next error is overlaps, and occurs where two distinct events that should not overlap exist in the same spatial location</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The 4th error, not shown here, is events that have been tied to non existent (or retired and not replaced) routes. </a:t>
            </a:r>
            <a:endParaRPr sz="1400">
              <a:solidFill>
                <a:schemeClr val="dk1"/>
              </a:solidFill>
            </a:endParaRPr>
          </a:p>
          <a:p>
            <a:pPr indent="0" lvl="0" marL="0" rtl="0" algn="l">
              <a:spcBef>
                <a:spcPts val="0"/>
              </a:spcBef>
              <a:spcAft>
                <a:spcPts val="0"/>
              </a:spcAft>
              <a:buNone/>
            </a:pPr>
            <a:r>
              <a:t/>
            </a:r>
            <a:endParaRPr/>
          </a:p>
        </p:txBody>
      </p:sp>
      <p:sp>
        <p:nvSpPr>
          <p:cNvPr id="290" name="Google Shape;290;gf78b99fbd2_0_62:notes"/>
          <p:cNvSpPr txBox="1"/>
          <p:nvPr>
            <p:ph idx="12" type="sldNum"/>
          </p:nvPr>
        </p:nvSpPr>
        <p:spPr>
          <a:xfrm>
            <a:off x="3884613" y="8685214"/>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f78b99fbd2_0_85: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f78b99fbd2_0_85: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Clr>
                <a:schemeClr val="dk1"/>
              </a:buClr>
              <a:buFont typeface="Arial"/>
              <a:buNone/>
            </a:pPr>
            <a:r>
              <a:rPr lang="en" sz="1400">
                <a:solidFill>
                  <a:schemeClr val="dk1"/>
                </a:solidFill>
              </a:rPr>
              <a:t>Finally, we have our route errors. These route errors themselves are actually broken up into 3 separate categories which we will briefly investigate. These categories are:</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Geometry Errors, where we Invalid, empty, degenerate, corrupt, and null geometries</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Route Measure inconsistencies where measure/vertex location violates the idea that one spatial location should correspond to one unique measure, and each unique measure corresponds to one spatial location. </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Vertex inconsistencies, where Geometry contains short segments, points, minor gaps, undershoots, overshoots, or a switchbacks. Typically caused by snapping errors.</a:t>
            </a:r>
            <a:endParaRPr sz="1400">
              <a:solidFill>
                <a:schemeClr val="dk1"/>
              </a:solidFill>
            </a:endParaRPr>
          </a:p>
          <a:p>
            <a:pPr indent="0" lvl="0" marL="0" rtl="0" algn="l">
              <a:spcBef>
                <a:spcPts val="0"/>
              </a:spcBef>
              <a:spcAft>
                <a:spcPts val="0"/>
              </a:spcAft>
              <a:buClr>
                <a:schemeClr val="dk1"/>
              </a:buClr>
              <a:buFont typeface="Arial"/>
              <a:buNone/>
            </a:pPr>
            <a:r>
              <a:t/>
            </a:r>
            <a:endParaRPr sz="1400">
              <a:solidFill>
                <a:schemeClr val="dk1"/>
              </a:solidFill>
            </a:endParaRPr>
          </a:p>
          <a:p>
            <a:pPr indent="0" lvl="0" marL="0" rtl="0" algn="l">
              <a:spcBef>
                <a:spcPts val="0"/>
              </a:spcBef>
              <a:spcAft>
                <a:spcPts val="0"/>
              </a:spcAft>
              <a:buNone/>
            </a:pPr>
            <a:r>
              <a:t/>
            </a:r>
            <a:endParaRPr/>
          </a:p>
        </p:txBody>
      </p:sp>
      <p:sp>
        <p:nvSpPr>
          <p:cNvPr id="304" name="Google Shape;304;gf78b99fbd2_0_85:notes"/>
          <p:cNvSpPr txBox="1"/>
          <p:nvPr>
            <p:ph idx="12" type="sldNum"/>
          </p:nvPr>
        </p:nvSpPr>
        <p:spPr>
          <a:xfrm>
            <a:off x="3884613" y="8685214"/>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f78b99fbd2_0_107: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gf78b99fbd2_0_107: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Clr>
                <a:schemeClr val="dk1"/>
              </a:buClr>
              <a:buFont typeface="Arial"/>
              <a:buNone/>
            </a:pPr>
            <a:r>
              <a:rPr lang="en" sz="1400">
                <a:solidFill>
                  <a:schemeClr val="dk1"/>
                </a:solidFill>
              </a:rPr>
              <a:t>In terms of the first category, it is a simple spatial validity check, looking for things like Invalid, empty, degenerate, corrupt, and null geometries, as well as where our geometry contains Not-a-number, infinity, and negative infinity geometries</a:t>
            </a:r>
            <a:endParaRPr sz="1400">
              <a:solidFill>
                <a:schemeClr val="dk1"/>
              </a:solidFill>
            </a:endParaRPr>
          </a:p>
          <a:p>
            <a:pPr indent="0" lvl="0" marL="0" rtl="0" algn="l">
              <a:spcBef>
                <a:spcPts val="0"/>
              </a:spcBef>
              <a:spcAft>
                <a:spcPts val="0"/>
              </a:spcAft>
              <a:buNone/>
            </a:pPr>
            <a:r>
              <a:t/>
            </a:r>
            <a:endParaRPr/>
          </a:p>
        </p:txBody>
      </p:sp>
      <p:sp>
        <p:nvSpPr>
          <p:cNvPr id="316" name="Google Shape;316;gf78b99fbd2_0_107:notes"/>
          <p:cNvSpPr txBox="1"/>
          <p:nvPr>
            <p:ph idx="12" type="sldNum"/>
          </p:nvPr>
        </p:nvSpPr>
        <p:spPr>
          <a:xfrm>
            <a:off x="3884613" y="8685214"/>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f78b99fbd2_0_122: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gf78b99fbd2_0_122: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Clr>
                <a:schemeClr val="dk1"/>
              </a:buClr>
              <a:buFont typeface="Arial"/>
              <a:buNone/>
            </a:pPr>
            <a:r>
              <a:rPr lang="en" sz="1400">
                <a:solidFill>
                  <a:schemeClr val="dk1"/>
                </a:solidFill>
              </a:rPr>
              <a:t>The next category, route measure, ensures the monotonicity of the route measures and vertex locations. In this first example, we can see that distinct two locations share the same measure. </a:t>
            </a:r>
            <a:endParaRPr sz="1400">
              <a:solidFill>
                <a:schemeClr val="dk1"/>
              </a:solidFill>
            </a:endParaRPr>
          </a:p>
          <a:p>
            <a:pPr indent="0" lvl="0" marL="0" rtl="0" algn="l">
              <a:spcBef>
                <a:spcPts val="0"/>
              </a:spcBef>
              <a:spcAft>
                <a:spcPts val="0"/>
              </a:spcAft>
              <a:buClr>
                <a:schemeClr val="dk1"/>
              </a:buClr>
              <a:buFont typeface="Arial"/>
              <a:buNone/>
            </a:pPr>
            <a:r>
              <a:rPr lang="en" sz="1400">
                <a:solidFill>
                  <a:schemeClr val="dk1"/>
                </a:solidFill>
              </a:rPr>
              <a:t>&gt;&gt;</a:t>
            </a:r>
            <a:endParaRPr sz="1400">
              <a:solidFill>
                <a:schemeClr val="dk1"/>
              </a:solidFill>
            </a:endParaRPr>
          </a:p>
          <a:p>
            <a:pPr indent="0" lvl="0" marL="0" rtl="0" algn="l">
              <a:spcBef>
                <a:spcPts val="0"/>
              </a:spcBef>
              <a:spcAft>
                <a:spcPts val="0"/>
              </a:spcAft>
              <a:buClr>
                <a:schemeClr val="dk1"/>
              </a:buClr>
              <a:buFont typeface="Arial"/>
              <a:buNone/>
            </a:pPr>
            <a:r>
              <a:t/>
            </a:r>
            <a:endParaRPr sz="1400">
              <a:solidFill>
                <a:schemeClr val="dk1"/>
              </a:solidFill>
            </a:endParaRPr>
          </a:p>
          <a:p>
            <a:pPr indent="0" lvl="0" marL="0" rtl="0" algn="l">
              <a:spcBef>
                <a:spcPts val="0"/>
              </a:spcBef>
              <a:spcAft>
                <a:spcPts val="0"/>
              </a:spcAft>
              <a:buClr>
                <a:schemeClr val="dk1"/>
              </a:buClr>
              <a:buFont typeface="Arial"/>
              <a:buNone/>
            </a:pPr>
            <a:r>
              <a:rPr lang="en" sz="1400">
                <a:solidFill>
                  <a:schemeClr val="dk1"/>
                </a:solidFill>
              </a:rPr>
              <a:t>In our next example, we can see we have decreasing measures along the increasing direction of roadway</a:t>
            </a:r>
            <a:endParaRPr sz="1400">
              <a:solidFill>
                <a:schemeClr val="dk1"/>
              </a:solidFill>
            </a:endParaRPr>
          </a:p>
          <a:p>
            <a:pPr indent="0" lvl="0" marL="0" rtl="0" algn="l">
              <a:spcBef>
                <a:spcPts val="0"/>
              </a:spcBef>
              <a:spcAft>
                <a:spcPts val="0"/>
              </a:spcAft>
              <a:buClr>
                <a:schemeClr val="dk1"/>
              </a:buClr>
              <a:buFont typeface="Arial"/>
              <a:buNone/>
            </a:pPr>
            <a:r>
              <a:t/>
            </a:r>
            <a:endParaRPr sz="1400">
              <a:solidFill>
                <a:schemeClr val="dk1"/>
              </a:solidFill>
            </a:endParaRPr>
          </a:p>
          <a:p>
            <a:pPr indent="0" lvl="0" marL="0" rtl="0" algn="l">
              <a:spcBef>
                <a:spcPts val="0"/>
              </a:spcBef>
              <a:spcAft>
                <a:spcPts val="0"/>
              </a:spcAft>
              <a:buNone/>
            </a:pPr>
            <a:r>
              <a:t/>
            </a:r>
            <a:endParaRPr/>
          </a:p>
        </p:txBody>
      </p:sp>
      <p:sp>
        <p:nvSpPr>
          <p:cNvPr id="328" name="Google Shape;328;gf78b99fbd2_0_122:notes"/>
          <p:cNvSpPr txBox="1"/>
          <p:nvPr>
            <p:ph idx="12" type="sldNum"/>
          </p:nvPr>
        </p:nvSpPr>
        <p:spPr>
          <a:xfrm>
            <a:off x="3884613" y="8685214"/>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f78b99fbd2_0_135: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gf78b99fbd2_0_135: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Clr>
                <a:schemeClr val="dk1"/>
              </a:buClr>
              <a:buFont typeface="Arial"/>
              <a:buNone/>
            </a:pPr>
            <a:r>
              <a:rPr lang="en" sz="1400">
                <a:solidFill>
                  <a:schemeClr val="dk1"/>
                </a:solidFill>
              </a:rPr>
              <a:t>Finally, we have our route vertex errors. These include numerous checks, only a few of which I will discuss here</a:t>
            </a:r>
            <a:endParaRPr sz="1400">
              <a:solidFill>
                <a:schemeClr val="dk1"/>
              </a:solidFill>
            </a:endParaRPr>
          </a:p>
          <a:p>
            <a:pPr indent="0" lvl="0" marL="0" rtl="0" algn="l">
              <a:spcBef>
                <a:spcPts val="0"/>
              </a:spcBef>
              <a:spcAft>
                <a:spcPts val="0"/>
              </a:spcAft>
              <a:buClr>
                <a:schemeClr val="dk1"/>
              </a:buClr>
              <a:buFont typeface="Arial"/>
              <a:buNone/>
            </a:pPr>
            <a:r>
              <a:t/>
            </a:r>
            <a:endParaRPr sz="1400">
              <a:solidFill>
                <a:schemeClr val="dk1"/>
              </a:solidFill>
            </a:endParaRPr>
          </a:p>
          <a:p>
            <a:pPr indent="0" lvl="0" marL="0" rtl="0" algn="l">
              <a:spcBef>
                <a:spcPts val="0"/>
              </a:spcBef>
              <a:spcAft>
                <a:spcPts val="0"/>
              </a:spcAft>
              <a:buClr>
                <a:schemeClr val="dk1"/>
              </a:buClr>
              <a:buFont typeface="Arial"/>
              <a:buNone/>
            </a:pPr>
            <a:r>
              <a:rPr lang="en" sz="1400">
                <a:solidFill>
                  <a:schemeClr val="dk1"/>
                </a:solidFill>
              </a:rPr>
              <a:t>&gt;&gt;The first is our undershoot category, where a line doesn’t fully connect to the rest of the network leading to a disconnectivity among segments. </a:t>
            </a:r>
            <a:endParaRPr sz="1400">
              <a:solidFill>
                <a:schemeClr val="dk1"/>
              </a:solidFill>
            </a:endParaRPr>
          </a:p>
          <a:p>
            <a:pPr indent="0" lvl="0" marL="0" rtl="0" algn="l">
              <a:spcBef>
                <a:spcPts val="0"/>
              </a:spcBef>
              <a:spcAft>
                <a:spcPts val="0"/>
              </a:spcAft>
              <a:buClr>
                <a:schemeClr val="dk1"/>
              </a:buClr>
              <a:buFont typeface="Arial"/>
              <a:buNone/>
            </a:pPr>
            <a:r>
              <a:rPr lang="en" sz="1400">
                <a:solidFill>
                  <a:schemeClr val="dk1"/>
                </a:solidFill>
              </a:rPr>
              <a:t>&gt;&gt; Next, we have the invernse, where the segment expands just past the route it should intersect. Both these errors are usually the result of improper or disabled snapping. </a:t>
            </a:r>
            <a:endParaRPr sz="1400">
              <a:solidFill>
                <a:schemeClr val="dk1"/>
              </a:solidFill>
            </a:endParaRPr>
          </a:p>
          <a:p>
            <a:pPr indent="0" lvl="0" marL="0" rtl="0" algn="l">
              <a:spcBef>
                <a:spcPts val="0"/>
              </a:spcBef>
              <a:spcAft>
                <a:spcPts val="0"/>
              </a:spcAft>
              <a:buClr>
                <a:schemeClr val="dk1"/>
              </a:buClr>
              <a:buFont typeface="Arial"/>
              <a:buNone/>
            </a:pPr>
            <a:r>
              <a:rPr lang="en" sz="1400">
                <a:solidFill>
                  <a:schemeClr val="dk1"/>
                </a:solidFill>
              </a:rPr>
              <a:t>&gt;&gt;Next we have our short line segments. This is a configurable check, and we have decided any pavement segment shorter than 5 feet is invalid.</a:t>
            </a:r>
            <a:endParaRPr sz="1400">
              <a:solidFill>
                <a:schemeClr val="dk1"/>
              </a:solidFill>
            </a:endParaRPr>
          </a:p>
          <a:p>
            <a:pPr indent="0" lvl="0" marL="0" rtl="0" algn="l">
              <a:spcBef>
                <a:spcPts val="0"/>
              </a:spcBef>
              <a:spcAft>
                <a:spcPts val="0"/>
              </a:spcAft>
              <a:buClr>
                <a:schemeClr val="dk1"/>
              </a:buClr>
              <a:buFont typeface="Arial"/>
              <a:buNone/>
            </a:pPr>
            <a:r>
              <a:rPr lang="en" sz="1400">
                <a:solidFill>
                  <a:schemeClr val="dk1"/>
                </a:solidFill>
              </a:rPr>
              <a:t>&gt;&gt; Next we have out small gaps, where a gap exists in the route. When we say small, we mean </a:t>
            </a:r>
            <a:r>
              <a:rPr b="1" lang="en" sz="1400">
                <a:solidFill>
                  <a:schemeClr val="dk1"/>
                </a:solidFill>
              </a:rPr>
              <a:t>small. </a:t>
            </a:r>
            <a:r>
              <a:rPr lang="en" sz="1400">
                <a:solidFill>
                  <a:schemeClr val="dk1"/>
                </a:solidFill>
              </a:rPr>
              <a:t>Sometimes these values could be a fraction of an inch or foot. </a:t>
            </a:r>
            <a:endParaRPr sz="1400">
              <a:solidFill>
                <a:schemeClr val="dk1"/>
              </a:solidFill>
            </a:endParaRPr>
          </a:p>
          <a:p>
            <a:pPr indent="0" lvl="0" marL="0" rtl="0" algn="l">
              <a:spcBef>
                <a:spcPts val="0"/>
              </a:spcBef>
              <a:spcAft>
                <a:spcPts val="0"/>
              </a:spcAft>
              <a:buClr>
                <a:schemeClr val="dk1"/>
              </a:buClr>
              <a:buFont typeface="Arial"/>
              <a:buNone/>
            </a:pPr>
            <a:r>
              <a:rPr lang="en" sz="1400">
                <a:solidFill>
                  <a:schemeClr val="dk1"/>
                </a:solidFill>
              </a:rPr>
              <a:t>&gt;&gt;Finally, we have our switchbacks or kinks, where the route is offset and slightly behind the previous segment. Similar to the short gaps, these kinks and switchbacks can be miniscule in scale and difficult to detect with just the eye. </a:t>
            </a:r>
            <a:endParaRPr sz="1400">
              <a:solidFill>
                <a:schemeClr val="dk1"/>
              </a:solidFill>
            </a:endParaRPr>
          </a:p>
          <a:p>
            <a:pPr indent="0" lvl="0" marL="0" rtl="0" algn="l">
              <a:spcBef>
                <a:spcPts val="0"/>
              </a:spcBef>
              <a:spcAft>
                <a:spcPts val="0"/>
              </a:spcAft>
              <a:buNone/>
            </a:pPr>
            <a:r>
              <a:t/>
            </a:r>
            <a:endParaRPr/>
          </a:p>
        </p:txBody>
      </p:sp>
      <p:sp>
        <p:nvSpPr>
          <p:cNvPr id="357" name="Google Shape;357;gf78b99fbd2_0_135:notes"/>
          <p:cNvSpPr txBox="1"/>
          <p:nvPr>
            <p:ph idx="12" type="sldNum"/>
          </p:nvPr>
        </p:nvSpPr>
        <p:spPr>
          <a:xfrm>
            <a:off x="3884613" y="8685214"/>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fd1c17fde5_1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So now that we know what our objective is and how we intend to classify everything, how did we decide on a platform and actually go about building this? Well, at the time of the dashboards inception, most of the dashboards ADOT used were built with Tableau.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&gt;&gt;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While Tableau is an incredibly powerful data visualization tool, it suffered the critical flaw of being limited to the ADOT Intranet and was unavailable for use outside the ADOT firewall. This presented a huge problem for the ADOT managers and staff who were forced to work remotely, while at the same time presenting the team at Gistic with an exciting opportunity to investigate the potential substitutes to Tableau.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limited our analysis to technologies that were (1) accessible outside of the ADOT intranet, and (2) already in use by ADOT. These criteria meant we could begin testing and development with no budget considerations or delays due to software acquisition. Within this scope, we identified two additional dashboarding platforms at our disposal: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&gt;&gt;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ArcGIS Online and Google Data Studio. Ultimately, since this dashboard was intended for tabular visualization and not spatial visualization, it was determined that the best approach would be utilize the powerful tabular visualization capabilities offered in Google Data Studio that are missing from ArcGIS Online.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Additionally, we knew we had access to FME Desktop. This allowed us to take advantage of where each platform truly shines: Orchestrating data translation and migration using FME, and the powerful tabular capabilities of Google Data Studio. The blending of these two technologies was instrumental in the success of this project.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
        <p:nvSpPr>
          <p:cNvPr id="391" name="Google Shape;391;gfd1c17fde5_1_1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f78b99fbd2_0_40: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f78b99fbd2_0_40: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Clr>
                <a:schemeClr val="dk1"/>
              </a:buClr>
              <a:buFont typeface="Arial"/>
              <a:buNone/>
            </a:pPr>
            <a:r>
              <a:rPr lang="en" sz="1400">
                <a:solidFill>
                  <a:schemeClr val="dk1"/>
                </a:solidFill>
              </a:rPr>
              <a:t>Importance of quality data</a:t>
            </a:r>
            <a:endParaRPr sz="1400">
              <a:solidFill>
                <a:schemeClr val="dk1"/>
              </a:solidFill>
            </a:endParaRPr>
          </a:p>
          <a:p>
            <a:pPr indent="0" lvl="0" marL="0" rtl="0" algn="l">
              <a:spcBef>
                <a:spcPts val="0"/>
              </a:spcBef>
              <a:spcAft>
                <a:spcPts val="0"/>
              </a:spcAft>
              <a:buNone/>
            </a:pPr>
            <a:r>
              <a:t/>
            </a:r>
            <a:endParaRPr/>
          </a:p>
        </p:txBody>
      </p:sp>
      <p:sp>
        <p:nvSpPr>
          <p:cNvPr id="138" name="Google Shape;138;gf78b99fbd2_0_40:notes"/>
          <p:cNvSpPr txBox="1"/>
          <p:nvPr>
            <p:ph idx="12" type="sldNum"/>
          </p:nvPr>
        </p:nvSpPr>
        <p:spPr>
          <a:xfrm>
            <a:off x="3884613" y="8685214"/>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cb7519eed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process overview, at its simplest, involves: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&gt;&gt;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Using a series of FME workspaces to read recently edited records from the ADOT ArcGIS Roads and highways Database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&gt;&gt;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Processing those edited records in FME using a series of custom FME transformers as well as user-parameters retrieved from a google sheets document owned by adot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&gt;&gt;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Using FME to push the QC results to a series of tabs inside one Google Sheet in the ADOT Google Drive Account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&gt;&gt;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And then using This google sheet as the data source for the various widgets and report elements in the google data studio report. The google data studio report, whose elements are shown in the black dashed outline, is used by managers to evaluate internal workflows, diagnose process gaps, and identify editors who may be in need of further training. For instance, if one editor makes the same mistake multiple weeks in a row, it is likely a training/process issue that should be addressed. </a:t>
            </a:r>
            <a:endParaRPr>
              <a:solidFill>
                <a:schemeClr val="dk1"/>
              </a:solidFill>
            </a:endParaRPr>
          </a:p>
          <a:p>
            <a:pPr indent="0" lvl="0" marL="0" rtl="0" algn="l">
              <a:spcBef>
                <a:spcPts val="0"/>
              </a:spcBef>
              <a:spcAft>
                <a:spcPts val="0"/>
              </a:spcAft>
              <a:buNone/>
            </a:pPr>
            <a:r>
              <a:t/>
            </a:r>
            <a:endParaRPr/>
          </a:p>
        </p:txBody>
      </p:sp>
      <p:sp>
        <p:nvSpPr>
          <p:cNvPr id="402" name="Google Shape;402;gcb7519eed7_0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fa4e9faa71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 sz="1200">
                <a:solidFill>
                  <a:schemeClr val="dk1"/>
                </a:solidFill>
              </a:rPr>
              <a:t>Another challenge we faced with this project was making it flexible and configurable enough to meet the ever-changing needs at ADOT. Additionally, even though these dashboard processes at use FME, no one at ADOT knows how to use FME. </a:t>
            </a:r>
            <a:endParaRPr sz="12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rPr lang="en" sz="1200">
                <a:solidFill>
                  <a:schemeClr val="dk1"/>
                </a:solidFill>
              </a:rPr>
              <a:t>This means that when ADOT staff decide the dashboard should query data 3 months back instead of 2, or that the decimal precision for events should change from 5 to 6, they needed to email us and request the changes. We then had to log into the ADOT VPN, access a machine, open FME change the parameters, save the workspace, and re-run the process. </a:t>
            </a:r>
            <a:endParaRPr sz="12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rPr lang="en" sz="1200">
                <a:solidFill>
                  <a:schemeClr val="dk1"/>
                </a:solidFill>
              </a:rPr>
              <a:t>To remedy this, I created a system where the workspace parameters are actually derived from a Shared Google Sheet. This allows the ADOT staff to make changes to the workspace directly without having to open FME. Once a change is made in the sheet, those updated parameters will be used to run the workspace at its next schedule run time. </a:t>
            </a:r>
            <a:endParaRPr sz="1200">
              <a:solidFill>
                <a:schemeClr val="dk1"/>
              </a:solidFill>
            </a:endParaRPr>
          </a:p>
          <a:p>
            <a:pPr indent="0" lvl="0" marL="0" rtl="0" algn="l">
              <a:spcBef>
                <a:spcPts val="0"/>
              </a:spcBef>
              <a:spcAft>
                <a:spcPts val="0"/>
              </a:spcAft>
              <a:buClr>
                <a:schemeClr val="dk1"/>
              </a:buClr>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rPr lang="en" sz="1200">
                <a:solidFill>
                  <a:schemeClr val="dk1"/>
                </a:solidFill>
              </a:rPr>
              <a:t>In this image, you can see the shared parameters used across the various workspaces, with columns identifying which of the three error categories the parameter is used in.</a:t>
            </a:r>
            <a:endParaRPr sz="1200">
              <a:solidFill>
                <a:schemeClr val="dk1"/>
              </a:solidFill>
            </a:endParaRPr>
          </a:p>
          <a:p>
            <a:pPr indent="0" lvl="0" marL="0" rtl="0" algn="l">
              <a:spcBef>
                <a:spcPts val="0"/>
              </a:spcBef>
              <a:spcAft>
                <a:spcPts val="0"/>
              </a:spcAft>
              <a:buNone/>
            </a:pPr>
            <a:r>
              <a:t/>
            </a:r>
            <a:endParaRPr/>
          </a:p>
        </p:txBody>
      </p:sp>
      <p:sp>
        <p:nvSpPr>
          <p:cNvPr id="436" name="Google Shape;436;gfa4e9faa71_0_17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fa4e9faa71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In addition to the previously mentioned challenges, ADOT is currently in the process of refining their database and many feature classes are scheduled for removal, while some feature classes have yet to be created and/or registered in the database. This means we have an ever changing table set in the database, and we need a way to determine what QC rules should apply to what Event Layers. Some events allow gaps, while others allow overlaps. However, all events should be checked for extent to ensure they are within the boundaries of the associated route.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Font typeface="Arial"/>
              <a:buNone/>
            </a:pPr>
            <a:r>
              <a:rPr lang="en" sz="1200">
                <a:solidFill>
                  <a:schemeClr val="dk1"/>
                </a:solidFill>
              </a:rPr>
              <a:t>This table in the screenshot shown here, allows us to dynamically determine at runtime which QC checks should be enforced. Similar to the parameter shown on the last slide, any updates made here will be reflected in the next automated run of the process. </a:t>
            </a:r>
            <a:endParaRPr sz="1200">
              <a:solidFill>
                <a:schemeClr val="dk1"/>
              </a:solidFill>
            </a:endParaRPr>
          </a:p>
          <a:p>
            <a:pPr indent="0" lvl="0" marL="0" rtl="0" algn="l">
              <a:spcBef>
                <a:spcPts val="0"/>
              </a:spcBef>
              <a:spcAft>
                <a:spcPts val="0"/>
              </a:spcAft>
              <a:buNone/>
            </a:pPr>
            <a:r>
              <a:t/>
            </a:r>
            <a:endParaRPr/>
          </a:p>
        </p:txBody>
      </p:sp>
      <p:sp>
        <p:nvSpPr>
          <p:cNvPr id="446" name="Google Shape;446;gfa4e9faa71_0_9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fa4e9faa71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 sz="1200">
                <a:solidFill>
                  <a:schemeClr val="dk1"/>
                </a:solidFill>
              </a:rPr>
              <a:t>The last part of the dynamic parameters relates to editors. In this sheet here we can see a list of all GIS editors, including the UserID, First and Last Names, Organizations, and work status. </a:t>
            </a:r>
            <a:endParaRPr sz="1200">
              <a:solidFill>
                <a:schemeClr val="dk1"/>
              </a:solidFill>
            </a:endParaRPr>
          </a:p>
          <a:p>
            <a:pPr indent="0" lvl="0" marL="0" rtl="0" algn="l">
              <a:spcBef>
                <a:spcPts val="0"/>
              </a:spcBef>
              <a:spcAft>
                <a:spcPts val="0"/>
              </a:spcAft>
              <a:buNone/>
            </a:pPr>
            <a:r>
              <a:t/>
            </a:r>
            <a:endParaRPr/>
          </a:p>
        </p:txBody>
      </p:sp>
      <p:sp>
        <p:nvSpPr>
          <p:cNvPr id="456" name="Google Shape;456;gfa4e9faa71_0_10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f78b99fbd2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Finally, we’ve reached the output of the FME Processes: This is the google sheet that contains the results of the FME processes and is what powers the Google Data Studio Dashboard. The sheet contains multiple tabs: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&gt;&gt;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 summary tab where the overall results are logged for each run,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&gt;&gt;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 tab for domain errors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&gt;&gt;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 tab for event errors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&gt;&gt;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And a tab for route errors </a:t>
            </a:r>
            <a:endParaRPr>
              <a:solidFill>
                <a:schemeClr val="dk1"/>
              </a:solidFill>
            </a:endParaRPr>
          </a:p>
          <a:p>
            <a:pPr indent="0" lvl="0" marL="0" rtl="0" algn="l">
              <a:spcBef>
                <a:spcPts val="0"/>
              </a:spcBef>
              <a:spcAft>
                <a:spcPts val="0"/>
              </a:spcAft>
              <a:buNone/>
            </a:pPr>
            <a:r>
              <a:t/>
            </a:r>
            <a:endParaRPr/>
          </a:p>
        </p:txBody>
      </p:sp>
      <p:sp>
        <p:nvSpPr>
          <p:cNvPr id="466" name="Google Shape;466;gf78b99fbd2_0_19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122277414e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g122277414e4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fd1c17fde5_1_5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fd1c17fde5_1_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122277414e4_1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122277414e4_1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fd8c617a4a_0_6: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gfd8c617a4a_0_6: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Clr>
                <a:schemeClr val="dk1"/>
              </a:buClr>
              <a:buFont typeface="Arial"/>
              <a:buNone/>
            </a:pPr>
            <a:r>
              <a:rPr lang="en" sz="1400">
                <a:solidFill>
                  <a:schemeClr val="dk1"/>
                </a:solidFill>
              </a:rPr>
              <a:t>Importance of quality data</a:t>
            </a:r>
            <a:endParaRPr sz="1400">
              <a:solidFill>
                <a:schemeClr val="dk1"/>
              </a:solidFill>
            </a:endParaRPr>
          </a:p>
          <a:p>
            <a:pPr indent="0" lvl="0" marL="0" rtl="0" algn="l">
              <a:spcBef>
                <a:spcPts val="0"/>
              </a:spcBef>
              <a:spcAft>
                <a:spcPts val="0"/>
              </a:spcAft>
              <a:buNone/>
            </a:pPr>
            <a:r>
              <a:t/>
            </a:r>
            <a:endParaRPr/>
          </a:p>
        </p:txBody>
      </p:sp>
      <p:sp>
        <p:nvSpPr>
          <p:cNvPr id="151" name="Google Shape;151;gfd8c617a4a_0_6:notes"/>
          <p:cNvSpPr txBox="1"/>
          <p:nvPr>
            <p:ph idx="12" type="sldNum"/>
          </p:nvPr>
        </p:nvSpPr>
        <p:spPr>
          <a:xfrm>
            <a:off x="3884613" y="8685214"/>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00c2f4b955_0_16: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g100c2f4b955_0_16: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323850" lvl="0" marL="342900" rtl="0" algn="just">
              <a:lnSpc>
                <a:spcPct val="115000"/>
              </a:lnSpc>
              <a:spcBef>
                <a:spcPts val="0"/>
              </a:spcBef>
              <a:spcAft>
                <a:spcPts val="0"/>
              </a:spcAft>
              <a:buClr>
                <a:srgbClr val="595959"/>
              </a:buClr>
              <a:buSzPts val="1500"/>
              <a:buChar char="❑"/>
            </a:pPr>
            <a:r>
              <a:rPr lang="en" sz="1500">
                <a:solidFill>
                  <a:srgbClr val="595959"/>
                </a:solidFill>
              </a:rPr>
              <a:t>ADOT’s Roads &amp; Highways SDE consists of 105 registered features, many of which are edited and maintained on a daily basis</a:t>
            </a:r>
            <a:endParaRPr sz="1500">
              <a:solidFill>
                <a:srgbClr val="595959"/>
              </a:solidFill>
            </a:endParaRPr>
          </a:p>
          <a:p>
            <a:pPr indent="-323850" lvl="0" marL="342900" rtl="0" algn="just">
              <a:lnSpc>
                <a:spcPct val="115000"/>
              </a:lnSpc>
              <a:spcBef>
                <a:spcPts val="0"/>
              </a:spcBef>
              <a:spcAft>
                <a:spcPts val="0"/>
              </a:spcAft>
              <a:buClr>
                <a:srgbClr val="595959"/>
              </a:buClr>
              <a:buSzPts val="1500"/>
              <a:buChar char="❑"/>
            </a:pPr>
            <a:r>
              <a:rPr lang="en" sz="1500">
                <a:solidFill>
                  <a:srgbClr val="595959"/>
                </a:solidFill>
              </a:rPr>
              <a:t>ADOT’s Roads &amp; Highways data production and maintenance is handled by not only ADOT MPD and IT employees but also multiple outside consulting firms</a:t>
            </a:r>
            <a:endParaRPr sz="1500">
              <a:solidFill>
                <a:srgbClr val="595959"/>
              </a:solidFill>
            </a:endParaRPr>
          </a:p>
          <a:p>
            <a:pPr indent="-323850" lvl="0" marL="342900" rtl="0" algn="just">
              <a:lnSpc>
                <a:spcPct val="115000"/>
              </a:lnSpc>
              <a:spcBef>
                <a:spcPts val="0"/>
              </a:spcBef>
              <a:spcAft>
                <a:spcPts val="0"/>
              </a:spcAft>
              <a:buClr>
                <a:srgbClr val="595959"/>
              </a:buClr>
              <a:buSzPts val="1500"/>
              <a:buChar char="❑"/>
            </a:pPr>
            <a:r>
              <a:rPr lang="en" sz="1500">
                <a:solidFill>
                  <a:srgbClr val="595959"/>
                </a:solidFill>
              </a:rPr>
              <a:t>Multiple projects are ongoing throughout the year that all involve manual editing (using tools) within the LRS and the supporting events - unification, hpms, </a:t>
            </a:r>
            <a:endParaRPr sz="1500">
              <a:solidFill>
                <a:srgbClr val="595959"/>
              </a:solidFill>
            </a:endParaRPr>
          </a:p>
          <a:p>
            <a:pPr indent="-323850" lvl="0" marL="342900" rtl="0" algn="just">
              <a:lnSpc>
                <a:spcPct val="115000"/>
              </a:lnSpc>
              <a:spcBef>
                <a:spcPts val="0"/>
              </a:spcBef>
              <a:spcAft>
                <a:spcPts val="0"/>
              </a:spcAft>
              <a:buClr>
                <a:srgbClr val="595959"/>
              </a:buClr>
              <a:buSzPts val="1500"/>
              <a:buChar char="❑"/>
            </a:pPr>
            <a:r>
              <a:rPr lang="en" sz="1500">
                <a:solidFill>
                  <a:srgbClr val="595959"/>
                </a:solidFill>
              </a:rPr>
              <a:t>Automated processes are introduced with in-depth processing across events. Many rules need to be accounted for and thought out.</a:t>
            </a:r>
            <a:endParaRPr sz="1500">
              <a:solidFill>
                <a:srgbClr val="595959"/>
              </a:solidFill>
            </a:endParaRPr>
          </a:p>
          <a:p>
            <a:pPr indent="-323850" lvl="0" marL="342900" rtl="0" algn="just">
              <a:lnSpc>
                <a:spcPct val="115000"/>
              </a:lnSpc>
              <a:spcBef>
                <a:spcPts val="0"/>
              </a:spcBef>
              <a:spcAft>
                <a:spcPts val="0"/>
              </a:spcAft>
              <a:buClr>
                <a:srgbClr val="595959"/>
              </a:buClr>
              <a:buSzPts val="1500"/>
              <a:buChar char="❑"/>
            </a:pPr>
            <a:r>
              <a:rPr lang="en" sz="1500">
                <a:solidFill>
                  <a:srgbClr val="595959"/>
                </a:solidFill>
              </a:rPr>
              <a:t>Many hard to find errors still exist across many events from ADOT’s 2014 Roads &amp; Highways migration</a:t>
            </a:r>
            <a:endParaRPr sz="1500">
              <a:solidFill>
                <a:srgbClr val="595959"/>
              </a:solidFill>
            </a:endParaRPr>
          </a:p>
          <a:p>
            <a:pPr indent="-323850" lvl="0" marL="342900" rtl="0" algn="just">
              <a:lnSpc>
                <a:spcPct val="115000"/>
              </a:lnSpc>
              <a:spcBef>
                <a:spcPts val="0"/>
              </a:spcBef>
              <a:spcAft>
                <a:spcPts val="0"/>
              </a:spcAft>
              <a:buClr>
                <a:srgbClr val="595959"/>
              </a:buClr>
              <a:buSzPts val="1500"/>
              <a:buChar char="❑"/>
            </a:pPr>
            <a:r>
              <a:rPr lang="en" sz="1500">
                <a:solidFill>
                  <a:srgbClr val="595959"/>
                </a:solidFill>
              </a:rPr>
              <a:t>In some cases, new errors are introduced in fixing existing errors</a:t>
            </a:r>
            <a:endParaRPr sz="1400">
              <a:solidFill>
                <a:schemeClr val="dk1"/>
              </a:solidFill>
            </a:endParaRPr>
          </a:p>
          <a:p>
            <a:pPr indent="0" lvl="0" marL="0" rtl="0" algn="l">
              <a:spcBef>
                <a:spcPts val="1200"/>
              </a:spcBef>
              <a:spcAft>
                <a:spcPts val="0"/>
              </a:spcAft>
              <a:buNone/>
            </a:pPr>
            <a:r>
              <a:t/>
            </a:r>
            <a:endParaRPr/>
          </a:p>
        </p:txBody>
      </p:sp>
      <p:sp>
        <p:nvSpPr>
          <p:cNvPr id="165" name="Google Shape;165;g100c2f4b955_0_16:notes"/>
          <p:cNvSpPr txBox="1"/>
          <p:nvPr>
            <p:ph idx="12" type="sldNum"/>
          </p:nvPr>
        </p:nvSpPr>
        <p:spPr>
          <a:xfrm>
            <a:off x="3884613" y="8685214"/>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fd8c617a4a_0_17: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gfd8c617a4a_0_17: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rPr lang="en" sz="1400">
                <a:solidFill>
                  <a:schemeClr val="dk1"/>
                </a:solidFill>
              </a:rPr>
              <a:t>Importance of quality data</a:t>
            </a:r>
            <a:endParaRPr sz="1400">
              <a:solidFill>
                <a:schemeClr val="dk1"/>
              </a:solidFill>
            </a:endParaRPr>
          </a:p>
          <a:p>
            <a:pPr indent="0" lvl="0" marL="0" rtl="0" algn="l">
              <a:spcBef>
                <a:spcPts val="0"/>
              </a:spcBef>
              <a:spcAft>
                <a:spcPts val="0"/>
              </a:spcAft>
              <a:buClr>
                <a:schemeClr val="dk1"/>
              </a:buClr>
              <a:buFont typeface="Arial"/>
              <a:buNone/>
            </a:pPr>
            <a:r>
              <a:t/>
            </a:r>
            <a:endParaRPr sz="1400">
              <a:solidFill>
                <a:schemeClr val="dk1"/>
              </a:solidFill>
            </a:endParaRPr>
          </a:p>
        </p:txBody>
      </p:sp>
      <p:sp>
        <p:nvSpPr>
          <p:cNvPr id="179" name="Google Shape;179;gfd8c617a4a_0_17:notes"/>
          <p:cNvSpPr txBox="1"/>
          <p:nvPr>
            <p:ph idx="12" type="sldNum"/>
          </p:nvPr>
        </p:nvSpPr>
        <p:spPr>
          <a:xfrm>
            <a:off x="3884613" y="8685214"/>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fd8c617a4a_0_28: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gfd8c617a4a_0_28: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Clr>
                <a:schemeClr val="dk1"/>
              </a:buClr>
              <a:buFont typeface="Arial"/>
              <a:buNone/>
            </a:pPr>
            <a:r>
              <a:rPr lang="en" sz="1400">
                <a:solidFill>
                  <a:schemeClr val="dk1"/>
                </a:solidFill>
              </a:rPr>
              <a:t>Importance of quality data</a:t>
            </a:r>
            <a:endParaRPr sz="1400">
              <a:solidFill>
                <a:schemeClr val="dk1"/>
              </a:solidFill>
            </a:endParaRPr>
          </a:p>
          <a:p>
            <a:pPr indent="0" lvl="0" marL="0" rtl="0" algn="l">
              <a:spcBef>
                <a:spcPts val="0"/>
              </a:spcBef>
              <a:spcAft>
                <a:spcPts val="0"/>
              </a:spcAft>
              <a:buNone/>
            </a:pPr>
            <a:r>
              <a:t/>
            </a:r>
            <a:endParaRPr/>
          </a:p>
        </p:txBody>
      </p:sp>
      <p:sp>
        <p:nvSpPr>
          <p:cNvPr id="193" name="Google Shape;193;gfd8c617a4a_0_28:notes"/>
          <p:cNvSpPr txBox="1"/>
          <p:nvPr>
            <p:ph idx="12" type="sldNum"/>
          </p:nvPr>
        </p:nvSpPr>
        <p:spPr>
          <a:xfrm>
            <a:off x="3884613" y="8685214"/>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f78b99fbd2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a:solidFill>
                  <a:schemeClr val="dk1"/>
                </a:solidFill>
                <a:latin typeface="Calibri"/>
                <a:ea typeface="Calibri"/>
                <a:cs typeface="Calibri"/>
                <a:sym typeface="Calibri"/>
              </a:rPr>
              <a:t>Before Dashboard Development</a:t>
            </a:r>
            <a:endParaRPr sz="1300">
              <a:solidFill>
                <a:schemeClr val="dk1"/>
              </a:solidFill>
              <a:latin typeface="Calibri"/>
              <a:ea typeface="Calibri"/>
              <a:cs typeface="Calibri"/>
              <a:sym typeface="Calibri"/>
            </a:endParaRPr>
          </a:p>
          <a:p>
            <a:pPr indent="-228600" lvl="0" marL="342900" rtl="0" algn="l">
              <a:spcBef>
                <a:spcPts val="0"/>
              </a:spcBef>
              <a:spcAft>
                <a:spcPts val="0"/>
              </a:spcAft>
              <a:buClr>
                <a:schemeClr val="dk1"/>
              </a:buClr>
              <a:buSzPts val="1400"/>
              <a:buChar char="▪"/>
            </a:pPr>
            <a:r>
              <a:rPr lang="en" sz="1300">
                <a:solidFill>
                  <a:schemeClr val="dk1"/>
                </a:solidFill>
                <a:latin typeface="Calibri"/>
                <a:ea typeface="Calibri"/>
                <a:cs typeface="Calibri"/>
                <a:sym typeface="Calibri"/>
              </a:rPr>
              <a:t>Data Manually QC’d </a:t>
            </a:r>
            <a:endParaRPr sz="1300">
              <a:solidFill>
                <a:schemeClr val="dk1"/>
              </a:solidFill>
              <a:latin typeface="Calibri"/>
              <a:ea typeface="Calibri"/>
              <a:cs typeface="Calibri"/>
              <a:sym typeface="Calibri"/>
            </a:endParaRPr>
          </a:p>
          <a:p>
            <a:pPr indent="-311150" lvl="0" marL="342900" rtl="0" algn="l">
              <a:spcBef>
                <a:spcPts val="0"/>
              </a:spcBef>
              <a:spcAft>
                <a:spcPts val="0"/>
              </a:spcAft>
              <a:buClr>
                <a:schemeClr val="dk1"/>
              </a:buClr>
              <a:buSzPts val="1300"/>
              <a:buFont typeface="Calibri"/>
              <a:buChar char="▪"/>
            </a:pPr>
            <a:r>
              <a:rPr lang="en" sz="1200">
                <a:solidFill>
                  <a:schemeClr val="dk1"/>
                </a:solidFill>
                <a:latin typeface="Calibri"/>
                <a:ea typeface="Calibri"/>
                <a:cs typeface="Calibri"/>
                <a:sym typeface="Calibri"/>
              </a:rPr>
              <a:t>&gt;&gt;&gt;</a:t>
            </a:r>
            <a:endParaRPr sz="1300">
              <a:solidFill>
                <a:schemeClr val="dk1"/>
              </a:solidFill>
              <a:latin typeface="Calibri"/>
              <a:ea typeface="Calibri"/>
              <a:cs typeface="Calibri"/>
              <a:sym typeface="Calibri"/>
            </a:endParaRPr>
          </a:p>
          <a:p>
            <a:pPr indent="-228600" lvl="0" marL="342900" rtl="0" algn="l">
              <a:spcBef>
                <a:spcPts val="0"/>
              </a:spcBef>
              <a:spcAft>
                <a:spcPts val="0"/>
              </a:spcAft>
              <a:buClr>
                <a:schemeClr val="dk1"/>
              </a:buClr>
              <a:buSzPts val="1400"/>
              <a:buChar char="▪"/>
            </a:pPr>
            <a:r>
              <a:rPr lang="en" sz="1300">
                <a:solidFill>
                  <a:schemeClr val="dk1"/>
                </a:solidFill>
                <a:latin typeface="Calibri"/>
                <a:ea typeface="Calibri"/>
                <a:cs typeface="Calibri"/>
                <a:sym typeface="Calibri"/>
              </a:rPr>
              <a:t>Data bugs proceed in data easily</a:t>
            </a:r>
            <a:endParaRPr sz="1300">
              <a:solidFill>
                <a:schemeClr val="dk1"/>
              </a:solidFill>
              <a:latin typeface="Calibri"/>
              <a:ea typeface="Calibri"/>
              <a:cs typeface="Calibri"/>
              <a:sym typeface="Calibri"/>
            </a:endParaRPr>
          </a:p>
          <a:p>
            <a:pPr indent="-311150" lvl="0" marL="342900" rtl="0" algn="l">
              <a:spcBef>
                <a:spcPts val="0"/>
              </a:spcBef>
              <a:spcAft>
                <a:spcPts val="0"/>
              </a:spcAft>
              <a:buClr>
                <a:schemeClr val="dk1"/>
              </a:buClr>
              <a:buSzPts val="1300"/>
              <a:buFont typeface="Calibri"/>
              <a:buChar char="▪"/>
            </a:pPr>
            <a:r>
              <a:rPr lang="en" sz="1200">
                <a:solidFill>
                  <a:schemeClr val="dk1"/>
                </a:solidFill>
                <a:latin typeface="Calibri"/>
                <a:ea typeface="Calibri"/>
                <a:cs typeface="Calibri"/>
                <a:sym typeface="Calibri"/>
              </a:rPr>
              <a:t>&gt;&gt;&gt;</a:t>
            </a:r>
            <a:endParaRPr sz="1300">
              <a:solidFill>
                <a:schemeClr val="dk1"/>
              </a:solidFill>
              <a:latin typeface="Calibri"/>
              <a:ea typeface="Calibri"/>
              <a:cs typeface="Calibri"/>
              <a:sym typeface="Calibri"/>
            </a:endParaRPr>
          </a:p>
          <a:p>
            <a:pPr indent="-228600" lvl="0" marL="342900" rtl="0" algn="l">
              <a:spcBef>
                <a:spcPts val="0"/>
              </a:spcBef>
              <a:spcAft>
                <a:spcPts val="0"/>
              </a:spcAft>
              <a:buClr>
                <a:schemeClr val="dk1"/>
              </a:buClr>
              <a:buSzPts val="1400"/>
              <a:buChar char="▪"/>
            </a:pPr>
            <a:r>
              <a:rPr lang="en" sz="1300">
                <a:solidFill>
                  <a:schemeClr val="dk1"/>
                </a:solidFill>
                <a:latin typeface="Calibri"/>
                <a:ea typeface="Calibri"/>
                <a:cs typeface="Calibri"/>
                <a:sym typeface="Calibri"/>
              </a:rPr>
              <a:t>No automated processes</a:t>
            </a:r>
            <a:endParaRPr sz="13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300">
                <a:solidFill>
                  <a:schemeClr val="dk1"/>
                </a:solidFill>
                <a:latin typeface="Calibri"/>
                <a:ea typeface="Calibri"/>
                <a:cs typeface="Calibri"/>
                <a:sym typeface="Calibri"/>
              </a:rPr>
              <a:t>&gt;&gt;&gt;</a:t>
            </a:r>
            <a:endParaRPr sz="1300">
              <a:solidFill>
                <a:schemeClr val="dk1"/>
              </a:solidFill>
              <a:latin typeface="Calibri"/>
              <a:ea typeface="Calibri"/>
              <a:cs typeface="Calibri"/>
              <a:sym typeface="Calibri"/>
            </a:endParaRPr>
          </a:p>
          <a:p>
            <a:pPr indent="0" lvl="0" marL="342900" rtl="0" algn="l">
              <a:spcBef>
                <a:spcPts val="0"/>
              </a:spcBef>
              <a:spcAft>
                <a:spcPts val="0"/>
              </a:spcAft>
              <a:buClr>
                <a:schemeClr val="dk1"/>
              </a:buClr>
              <a:buSzPts val="1100"/>
              <a:buFont typeface="Arial"/>
              <a:buNone/>
            </a:pPr>
            <a:r>
              <a:t/>
            </a:r>
            <a:endParaRPr sz="100">
              <a:solidFill>
                <a:schemeClr val="dk1"/>
              </a:solidFill>
            </a:endParaRPr>
          </a:p>
          <a:p>
            <a:pPr indent="0" lvl="0" marL="0" rtl="0" algn="l">
              <a:spcBef>
                <a:spcPts val="0"/>
              </a:spcBef>
              <a:spcAft>
                <a:spcPts val="0"/>
              </a:spcAft>
              <a:buNone/>
            </a:pPr>
            <a:r>
              <a:t/>
            </a:r>
            <a:endParaRPr/>
          </a:p>
        </p:txBody>
      </p:sp>
      <p:sp>
        <p:nvSpPr>
          <p:cNvPr id="207" name="Google Shape;207;gf78b99fbd2_0_2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f78b99fbd2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After Dashboard Development</a:t>
            </a:r>
            <a:endParaRPr sz="1200">
              <a:solidFill>
                <a:schemeClr val="dk1"/>
              </a:solidFill>
              <a:latin typeface="Calibri"/>
              <a:ea typeface="Calibri"/>
              <a:cs typeface="Calibri"/>
              <a:sym typeface="Calibri"/>
            </a:endParaRPr>
          </a:p>
          <a:p>
            <a:pPr indent="-190500" lvl="0" marL="285750" rtl="0" algn="l">
              <a:spcBef>
                <a:spcPts val="0"/>
              </a:spcBef>
              <a:spcAft>
                <a:spcPts val="0"/>
              </a:spcAft>
              <a:buClr>
                <a:schemeClr val="dk1"/>
              </a:buClr>
              <a:buSzPts val="1200"/>
              <a:buChar char="▪"/>
            </a:pPr>
            <a:r>
              <a:rPr lang="en" sz="1200">
                <a:solidFill>
                  <a:schemeClr val="dk1"/>
                </a:solidFill>
                <a:latin typeface="Calibri"/>
                <a:ea typeface="Calibri"/>
                <a:cs typeface="Calibri"/>
                <a:sym typeface="Calibri"/>
              </a:rPr>
              <a:t>Managers can review data bugs real time</a:t>
            </a:r>
            <a:endParaRPr sz="1200">
              <a:solidFill>
                <a:schemeClr val="dk1"/>
              </a:solidFill>
              <a:latin typeface="Calibri"/>
              <a:ea typeface="Calibri"/>
              <a:cs typeface="Calibri"/>
              <a:sym typeface="Calibri"/>
            </a:endParaRPr>
          </a:p>
          <a:p>
            <a:pPr indent="-304800" lvl="0" marL="3429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&gt;&gt;&gt;</a:t>
            </a:r>
            <a:endParaRPr sz="1200">
              <a:solidFill>
                <a:schemeClr val="dk1"/>
              </a:solidFill>
              <a:latin typeface="Calibri"/>
              <a:ea typeface="Calibri"/>
              <a:cs typeface="Calibri"/>
              <a:sym typeface="Calibri"/>
            </a:endParaRPr>
          </a:p>
          <a:p>
            <a:pPr indent="-190500" lvl="0" marL="285750" rtl="0" algn="l">
              <a:spcBef>
                <a:spcPts val="0"/>
              </a:spcBef>
              <a:spcAft>
                <a:spcPts val="0"/>
              </a:spcAft>
              <a:buClr>
                <a:schemeClr val="dk1"/>
              </a:buClr>
              <a:buSzPts val="1200"/>
              <a:buChar char="▪"/>
            </a:pPr>
            <a:r>
              <a:rPr lang="en" sz="1200">
                <a:solidFill>
                  <a:schemeClr val="dk1"/>
                </a:solidFill>
                <a:latin typeface="Calibri"/>
                <a:ea typeface="Calibri"/>
                <a:cs typeface="Calibri"/>
                <a:sym typeface="Calibri"/>
              </a:rPr>
              <a:t>Automated processes to find and catch data bugs</a:t>
            </a:r>
            <a:endParaRPr sz="1200">
              <a:solidFill>
                <a:schemeClr val="dk1"/>
              </a:solidFill>
              <a:latin typeface="Calibri"/>
              <a:ea typeface="Calibri"/>
              <a:cs typeface="Calibri"/>
              <a:sym typeface="Calibri"/>
            </a:endParaRPr>
          </a:p>
          <a:p>
            <a:pPr indent="-304800" lvl="0" marL="3429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&gt;&gt;&gt;</a:t>
            </a:r>
            <a:endParaRPr sz="1200">
              <a:solidFill>
                <a:schemeClr val="dk1"/>
              </a:solidFill>
              <a:latin typeface="Calibri"/>
              <a:ea typeface="Calibri"/>
              <a:cs typeface="Calibri"/>
              <a:sym typeface="Calibri"/>
            </a:endParaRPr>
          </a:p>
          <a:p>
            <a:pPr indent="-190500" lvl="0" marL="285750" rtl="0" algn="l">
              <a:spcBef>
                <a:spcPts val="0"/>
              </a:spcBef>
              <a:spcAft>
                <a:spcPts val="0"/>
              </a:spcAft>
              <a:buClr>
                <a:schemeClr val="dk1"/>
              </a:buClr>
              <a:buSzPts val="1200"/>
              <a:buChar char="▪"/>
            </a:pPr>
            <a:r>
              <a:rPr lang="en" sz="1200">
                <a:solidFill>
                  <a:schemeClr val="dk1"/>
                </a:solidFill>
                <a:latin typeface="Calibri"/>
                <a:ea typeface="Calibri"/>
                <a:cs typeface="Calibri"/>
                <a:sym typeface="Calibri"/>
              </a:rPr>
              <a:t>Prioritize data issues to tackle high order items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&gt;&gt;&gt;</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20" name="Google Shape;220;gf78b99fbd2_0_2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fd8c617a4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fd8c617a4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pic>
        <p:nvPicPr>
          <p:cNvPr id="57" name="Google Shape;57;p1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58" name="Google Shape;58;p14"/>
          <p:cNvSpPr txBox="1"/>
          <p:nvPr>
            <p:ph type="ctrTitle"/>
          </p:nvPr>
        </p:nvSpPr>
        <p:spPr>
          <a:xfrm>
            <a:off x="1447800" y="1597819"/>
            <a:ext cx="7010400" cy="110251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14"/>
          <p:cNvSpPr txBox="1"/>
          <p:nvPr>
            <p:ph idx="1" type="subTitle"/>
          </p:nvPr>
        </p:nvSpPr>
        <p:spPr>
          <a:xfrm>
            <a:off x="1447800" y="2914650"/>
            <a:ext cx="6324600" cy="1314450"/>
          </a:xfrm>
          <a:prstGeom prst="rect">
            <a:avLst/>
          </a:prstGeom>
          <a:noFill/>
          <a:ln>
            <a:noFill/>
          </a:ln>
        </p:spPr>
        <p:txBody>
          <a:bodyPr anchorCtr="0" anchor="t" bIns="45700" lIns="91425" spcFirstLastPara="1" rIns="91425" wrap="square" tIns="45700">
            <a:noAutofit/>
          </a:bodyPr>
          <a:lstStyle>
            <a:lvl1pPr lvl="0" algn="l">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0" name="Shape 60"/>
        <p:cNvGrpSpPr/>
        <p:nvPr/>
      </p:nvGrpSpPr>
      <p:grpSpPr>
        <a:xfrm>
          <a:off x="0" y="0"/>
          <a:ext cx="0" cy="0"/>
          <a:chOff x="0" y="0"/>
          <a:chExt cx="0" cy="0"/>
        </a:xfrm>
      </p:grpSpPr>
      <p:pic>
        <p:nvPicPr>
          <p:cNvPr id="61" name="Google Shape;61;p1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62" name="Google Shape;62;p15"/>
          <p:cNvSpPr txBox="1"/>
          <p:nvPr>
            <p:ph type="title"/>
          </p:nvPr>
        </p:nvSpPr>
        <p:spPr>
          <a:xfrm>
            <a:off x="457200" y="1002507"/>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5"/>
          <p:cNvSpPr txBox="1"/>
          <p:nvPr>
            <p:ph idx="1" type="body"/>
          </p:nvPr>
        </p:nvSpPr>
        <p:spPr>
          <a:xfrm>
            <a:off x="457200" y="1996678"/>
            <a:ext cx="8229600" cy="255627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4" name="Google Shape;64;p1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7" name="Shape 67"/>
        <p:cNvGrpSpPr/>
        <p:nvPr/>
      </p:nvGrpSpPr>
      <p:grpSpPr>
        <a:xfrm>
          <a:off x="0" y="0"/>
          <a:ext cx="0" cy="0"/>
          <a:chOff x="0" y="0"/>
          <a:chExt cx="0" cy="0"/>
        </a:xfrm>
      </p:grpSpPr>
      <p:pic>
        <p:nvPicPr>
          <p:cNvPr id="68" name="Google Shape;68;p16"/>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69" name="Google Shape;69;p16"/>
          <p:cNvSpPr txBox="1"/>
          <p:nvPr>
            <p:ph type="title"/>
          </p:nvPr>
        </p:nvSpPr>
        <p:spPr>
          <a:xfrm>
            <a:off x="722313" y="2096691"/>
            <a:ext cx="7772400" cy="102155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6"/>
          <p:cNvSpPr txBox="1"/>
          <p:nvPr>
            <p:ph idx="1" type="body"/>
          </p:nvPr>
        </p:nvSpPr>
        <p:spPr>
          <a:xfrm>
            <a:off x="722313" y="971550"/>
            <a:ext cx="7772400" cy="1125140"/>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1" name="Shape 71"/>
        <p:cNvGrpSpPr/>
        <p:nvPr/>
      </p:nvGrpSpPr>
      <p:grpSpPr>
        <a:xfrm>
          <a:off x="0" y="0"/>
          <a:ext cx="0" cy="0"/>
          <a:chOff x="0" y="0"/>
          <a:chExt cx="0" cy="0"/>
        </a:xfrm>
      </p:grpSpPr>
      <p:sp>
        <p:nvSpPr>
          <p:cNvPr id="72" name="Google Shape;72;p17"/>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7"/>
          <p:cNvSpPr txBox="1"/>
          <p:nvPr>
            <p:ph idx="1" type="body"/>
          </p:nvPr>
        </p:nvSpPr>
        <p:spPr>
          <a:xfrm>
            <a:off x="457200" y="900113"/>
            <a:ext cx="4038600" cy="2545556"/>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4" name="Google Shape;74;p17"/>
          <p:cNvSpPr txBox="1"/>
          <p:nvPr>
            <p:ph idx="2" type="body"/>
          </p:nvPr>
        </p:nvSpPr>
        <p:spPr>
          <a:xfrm>
            <a:off x="4648200" y="900113"/>
            <a:ext cx="4038600" cy="2545556"/>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5" name="Google Shape;75;p1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8" name="Shape 78"/>
        <p:cNvGrpSpPr/>
        <p:nvPr/>
      </p:nvGrpSpPr>
      <p:grpSpPr>
        <a:xfrm>
          <a:off x="0" y="0"/>
          <a:ext cx="0" cy="0"/>
          <a:chOff x="0" y="0"/>
          <a:chExt cx="0" cy="0"/>
        </a:xfrm>
      </p:grpSpPr>
      <p:sp>
        <p:nvSpPr>
          <p:cNvPr id="79" name="Google Shape;79;p18"/>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8"/>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81" name="Google Shape;81;p18"/>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82" name="Google Shape;82;p18"/>
          <p:cNvSpPr txBox="1"/>
          <p:nvPr>
            <p:ph idx="3" type="body"/>
          </p:nvPr>
        </p:nvSpPr>
        <p:spPr>
          <a:xfrm>
            <a:off x="4645026" y="1151335"/>
            <a:ext cx="4041775" cy="47982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83" name="Google Shape;83;p18"/>
          <p:cNvSpPr txBox="1"/>
          <p:nvPr>
            <p:ph idx="4" type="body"/>
          </p:nvPr>
        </p:nvSpPr>
        <p:spPr>
          <a:xfrm>
            <a:off x="4645026" y="1631156"/>
            <a:ext cx="4041775" cy="2963466"/>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84" name="Google Shape;84;p1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7" name="Shape 87"/>
        <p:cNvGrpSpPr/>
        <p:nvPr/>
      </p:nvGrpSpPr>
      <p:grpSpPr>
        <a:xfrm>
          <a:off x="0" y="0"/>
          <a:ext cx="0" cy="0"/>
          <a:chOff x="0" y="0"/>
          <a:chExt cx="0" cy="0"/>
        </a:xfrm>
      </p:grpSpPr>
      <p:sp>
        <p:nvSpPr>
          <p:cNvPr id="88" name="Google Shape;88;p19"/>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2" name="Shape 92"/>
        <p:cNvGrpSpPr/>
        <p:nvPr/>
      </p:nvGrpSpPr>
      <p:grpSpPr>
        <a:xfrm>
          <a:off x="0" y="0"/>
          <a:ext cx="0" cy="0"/>
          <a:chOff x="0" y="0"/>
          <a:chExt cx="0" cy="0"/>
        </a:xfrm>
      </p:grpSpPr>
      <p:sp>
        <p:nvSpPr>
          <p:cNvPr id="93" name="Google Shape;93;p2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0"/>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0"/>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6" name="Shape 96"/>
        <p:cNvGrpSpPr/>
        <p:nvPr/>
      </p:nvGrpSpPr>
      <p:grpSpPr>
        <a:xfrm>
          <a:off x="0" y="0"/>
          <a:ext cx="0" cy="0"/>
          <a:chOff x="0" y="0"/>
          <a:chExt cx="0" cy="0"/>
        </a:xfrm>
      </p:grpSpPr>
      <p:sp>
        <p:nvSpPr>
          <p:cNvPr id="97" name="Google Shape;97;p21"/>
          <p:cNvSpPr txBox="1"/>
          <p:nvPr>
            <p:ph type="title"/>
          </p:nvPr>
        </p:nvSpPr>
        <p:spPr>
          <a:xfrm>
            <a:off x="457201" y="204787"/>
            <a:ext cx="3008313" cy="8715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21"/>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99" name="Google Shape;99;p21"/>
          <p:cNvSpPr txBox="1"/>
          <p:nvPr>
            <p:ph idx="2" type="body"/>
          </p:nvPr>
        </p:nvSpPr>
        <p:spPr>
          <a:xfrm>
            <a:off x="457201" y="1076326"/>
            <a:ext cx="3008313" cy="3518297"/>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00" name="Google Shape;100;p2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3" name="Shape 103"/>
        <p:cNvGrpSpPr/>
        <p:nvPr/>
      </p:nvGrpSpPr>
      <p:grpSpPr>
        <a:xfrm>
          <a:off x="0" y="0"/>
          <a:ext cx="0" cy="0"/>
          <a:chOff x="0" y="0"/>
          <a:chExt cx="0" cy="0"/>
        </a:xfrm>
      </p:grpSpPr>
      <p:sp>
        <p:nvSpPr>
          <p:cNvPr id="104" name="Google Shape;104;p22"/>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22"/>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06" name="Google Shape;106;p22"/>
          <p:cNvSpPr txBox="1"/>
          <p:nvPr>
            <p:ph idx="1" type="body"/>
          </p:nvPr>
        </p:nvSpPr>
        <p:spPr>
          <a:xfrm>
            <a:off x="1792288" y="4025503"/>
            <a:ext cx="5486400" cy="603647"/>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07" name="Google Shape;107;p2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2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2"/>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0" name="Shape 110"/>
        <p:cNvGrpSpPr/>
        <p:nvPr/>
      </p:nvGrpSpPr>
      <p:grpSpPr>
        <a:xfrm>
          <a:off x="0" y="0"/>
          <a:ext cx="0" cy="0"/>
          <a:chOff x="0" y="0"/>
          <a:chExt cx="0" cy="0"/>
        </a:xfrm>
      </p:grpSpPr>
      <p:sp>
        <p:nvSpPr>
          <p:cNvPr id="111" name="Google Shape;111;p23"/>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23"/>
          <p:cNvSpPr txBox="1"/>
          <p:nvPr>
            <p:ph idx="1" type="body"/>
          </p:nvPr>
        </p:nvSpPr>
        <p:spPr>
          <a:xfrm rot="5400000">
            <a:off x="2874764" y="-1217413"/>
            <a:ext cx="339447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3" name="Google Shape;113;p2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2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2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6" name="Shape 116"/>
        <p:cNvGrpSpPr/>
        <p:nvPr/>
      </p:nvGrpSpPr>
      <p:grpSpPr>
        <a:xfrm>
          <a:off x="0" y="0"/>
          <a:ext cx="0" cy="0"/>
          <a:chOff x="0" y="0"/>
          <a:chExt cx="0" cy="0"/>
        </a:xfrm>
      </p:grpSpPr>
      <p:sp>
        <p:nvSpPr>
          <p:cNvPr id="117" name="Google Shape;117;p24"/>
          <p:cNvSpPr txBox="1"/>
          <p:nvPr>
            <p:ph type="title"/>
          </p:nvPr>
        </p:nvSpPr>
        <p:spPr>
          <a:xfrm rot="5400000">
            <a:off x="6012656" y="771525"/>
            <a:ext cx="3290888"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24"/>
          <p:cNvSpPr txBox="1"/>
          <p:nvPr>
            <p:ph idx="1" type="body"/>
          </p:nvPr>
        </p:nvSpPr>
        <p:spPr>
          <a:xfrm rot="5400000">
            <a:off x="1821656" y="-1209675"/>
            <a:ext cx="3290888"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9" name="Google Shape;119;p2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2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 name="Google Shape;52;p13"/>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24.jpg"/><Relationship Id="rId5" Type="http://schemas.openxmlformats.org/officeDocument/2006/relationships/image" Target="../media/image8.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4.gif"/><Relationship Id="rId4" Type="http://schemas.openxmlformats.org/officeDocument/2006/relationships/image" Target="../media/image20.png"/><Relationship Id="rId5"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21.png"/><Relationship Id="rId5" Type="http://schemas.openxmlformats.org/officeDocument/2006/relationships/image" Target="../media/image16.png"/><Relationship Id="rId6"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4.gif"/><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4.gif"/><Relationship Id="rId4" Type="http://schemas.openxmlformats.org/officeDocument/2006/relationships/image" Target="../media/image27.png"/><Relationship Id="rId5" Type="http://schemas.openxmlformats.org/officeDocument/2006/relationships/image" Target="../media/image12.png"/><Relationship Id="rId6" Type="http://schemas.openxmlformats.org/officeDocument/2006/relationships/image" Target="../media/image11.png"/><Relationship Id="rId7"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4.gif"/><Relationship Id="rId4" Type="http://schemas.openxmlformats.org/officeDocument/2006/relationships/image" Target="../media/image2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4.gif"/><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4.gif"/><Relationship Id="rId4" Type="http://schemas.openxmlformats.org/officeDocument/2006/relationships/image" Target="../media/image29.png"/><Relationship Id="rId5"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2.png"/><Relationship Id="rId4" Type="http://schemas.openxmlformats.org/officeDocument/2006/relationships/image" Target="../media/image4.gif"/><Relationship Id="rId5"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4.gif"/><Relationship Id="rId4" Type="http://schemas.openxmlformats.org/officeDocument/2006/relationships/image" Target="../media/image30.png"/><Relationship Id="rId5" Type="http://schemas.openxmlformats.org/officeDocument/2006/relationships/image" Target="../media/image28.png"/><Relationship Id="rId6"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4.gif"/><Relationship Id="rId4" Type="http://schemas.openxmlformats.org/officeDocument/2006/relationships/image" Target="../media/image3.png"/><Relationship Id="rId5"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33.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31.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35.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32.png"/><Relationship Id="rId4" Type="http://schemas.openxmlformats.org/officeDocument/2006/relationships/image" Target="../media/image34.png"/><Relationship Id="rId5" Type="http://schemas.openxmlformats.org/officeDocument/2006/relationships/image" Target="../media/image37.png"/><Relationship Id="rId6" Type="http://schemas.openxmlformats.org/officeDocument/2006/relationships/image" Target="../media/image36.png"/><Relationship Id="rId7"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hyperlink" Target="mailto:sdonaldson@azdot.gov" TargetMode="External"/><Relationship Id="rId4" Type="http://schemas.openxmlformats.org/officeDocument/2006/relationships/hyperlink" Target="https://www.linkedin.com/in/shaun-perfect/" TargetMode="External"/><Relationship Id="rId10" Type="http://schemas.openxmlformats.org/officeDocument/2006/relationships/image" Target="../media/image39.jpg"/><Relationship Id="rId9" Type="http://schemas.openxmlformats.org/officeDocument/2006/relationships/image" Target="../media/image1.png"/><Relationship Id="rId5" Type="http://schemas.openxmlformats.org/officeDocument/2006/relationships/hyperlink" Target="mailto:john.ehlen@gisticinc.com" TargetMode="External"/><Relationship Id="rId6" Type="http://schemas.openxmlformats.org/officeDocument/2006/relationships/hyperlink" Target="https://www.linkedin.com/in/johnjehlen/" TargetMode="External"/><Relationship Id="rId7" Type="http://schemas.openxmlformats.org/officeDocument/2006/relationships/image" Target="../media/image8.png"/><Relationship Id="rId8"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4.gif"/><Relationship Id="rId4" Type="http://schemas.openxmlformats.org/officeDocument/2006/relationships/image" Target="../media/image9.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4.gif"/><Relationship Id="rId4" Type="http://schemas.openxmlformats.org/officeDocument/2006/relationships/image" Target="../media/image15.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comments" Target="../comments/comment1.xml"/><Relationship Id="rId4" Type="http://schemas.openxmlformats.org/officeDocument/2006/relationships/image" Target="../media/image4.gif"/><Relationship Id="rId5" Type="http://schemas.openxmlformats.org/officeDocument/2006/relationships/image" Target="../media/image10.png"/><Relationship Id="rId6"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comments" Target="../comments/comment2.xml"/><Relationship Id="rId4" Type="http://schemas.openxmlformats.org/officeDocument/2006/relationships/image" Target="../media/image4.gif"/><Relationship Id="rId5" Type="http://schemas.openxmlformats.org/officeDocument/2006/relationships/image" Target="../media/image19.png"/><Relationship Id="rId6"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5"/>
          <p:cNvSpPr/>
          <p:nvPr/>
        </p:nvSpPr>
        <p:spPr>
          <a:xfrm>
            <a:off x="6447050" y="4805825"/>
            <a:ext cx="2457900" cy="13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7" name="Google Shape;127;p25"/>
          <p:cNvPicPr preferRelativeResize="0"/>
          <p:nvPr/>
        </p:nvPicPr>
        <p:blipFill>
          <a:blip r:embed="rId3">
            <a:alphaModFix/>
          </a:blip>
          <a:stretch>
            <a:fillRect/>
          </a:stretch>
        </p:blipFill>
        <p:spPr>
          <a:xfrm>
            <a:off x="5091550" y="1215880"/>
            <a:ext cx="3405849" cy="2718496"/>
          </a:xfrm>
          <a:prstGeom prst="rect">
            <a:avLst/>
          </a:prstGeom>
          <a:noFill/>
          <a:ln>
            <a:noFill/>
          </a:ln>
        </p:spPr>
      </p:pic>
      <p:pic>
        <p:nvPicPr>
          <p:cNvPr id="128" name="Google Shape;128;p25"/>
          <p:cNvPicPr preferRelativeResize="0"/>
          <p:nvPr/>
        </p:nvPicPr>
        <p:blipFill>
          <a:blip r:embed="rId3">
            <a:alphaModFix/>
          </a:blip>
          <a:stretch>
            <a:fillRect/>
          </a:stretch>
        </p:blipFill>
        <p:spPr>
          <a:xfrm>
            <a:off x="1651925" y="1215880"/>
            <a:ext cx="3405849" cy="2718496"/>
          </a:xfrm>
          <a:prstGeom prst="rect">
            <a:avLst/>
          </a:prstGeom>
          <a:noFill/>
          <a:ln>
            <a:noFill/>
          </a:ln>
        </p:spPr>
      </p:pic>
      <p:sp>
        <p:nvSpPr>
          <p:cNvPr id="129" name="Google Shape;129;p25"/>
          <p:cNvSpPr txBox="1"/>
          <p:nvPr>
            <p:ph type="ctrTitle"/>
          </p:nvPr>
        </p:nvSpPr>
        <p:spPr>
          <a:xfrm>
            <a:off x="1165675" y="133225"/>
            <a:ext cx="7978200" cy="980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Calibri"/>
              <a:buNone/>
            </a:pPr>
            <a:r>
              <a:rPr lang="en" sz="3600"/>
              <a:t>Supporting R&amp;H Data Production</a:t>
            </a:r>
            <a:endParaRPr sz="3600"/>
          </a:p>
          <a:p>
            <a:pPr indent="0" lvl="0" marL="0" rtl="0" algn="ctr">
              <a:spcBef>
                <a:spcPts val="0"/>
              </a:spcBef>
              <a:spcAft>
                <a:spcPts val="0"/>
              </a:spcAft>
              <a:buClr>
                <a:schemeClr val="dk1"/>
              </a:buClr>
              <a:buSzPts val="5400"/>
              <a:buFont typeface="Calibri"/>
              <a:buNone/>
            </a:pPr>
            <a:r>
              <a:rPr lang="en" sz="3600"/>
              <a:t>with Executive QC Dashboards</a:t>
            </a:r>
            <a:endParaRPr sz="2400"/>
          </a:p>
        </p:txBody>
      </p:sp>
      <p:pic>
        <p:nvPicPr>
          <p:cNvPr id="130" name="Google Shape;130;p25"/>
          <p:cNvPicPr preferRelativeResize="0"/>
          <p:nvPr/>
        </p:nvPicPr>
        <p:blipFill rotWithShape="1">
          <a:blip r:embed="rId4">
            <a:alphaModFix/>
          </a:blip>
          <a:srcRect b="14998" l="15701" r="24685" t="6354"/>
          <a:stretch/>
        </p:blipFill>
        <p:spPr>
          <a:xfrm>
            <a:off x="2226500" y="1534475"/>
            <a:ext cx="2192700" cy="2060100"/>
          </a:xfrm>
          <a:prstGeom prst="ellipse">
            <a:avLst/>
          </a:prstGeom>
          <a:noFill/>
          <a:ln>
            <a:noFill/>
          </a:ln>
          <a:effectLst>
            <a:outerShdw blurRad="57150" rotWithShape="0" algn="bl" dir="21540000" dist="28575">
              <a:srgbClr val="000000"/>
            </a:outerShdw>
          </a:effectLst>
        </p:spPr>
      </p:pic>
      <p:sp>
        <p:nvSpPr>
          <p:cNvPr id="131" name="Google Shape;131;p25"/>
          <p:cNvSpPr txBox="1"/>
          <p:nvPr/>
        </p:nvSpPr>
        <p:spPr>
          <a:xfrm>
            <a:off x="5197870" y="3684863"/>
            <a:ext cx="3193200" cy="9801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rPr b="1" lang="en" sz="3000">
                <a:solidFill>
                  <a:srgbClr val="009999"/>
                </a:solidFill>
                <a:latin typeface="Open Sans"/>
                <a:ea typeface="Open Sans"/>
                <a:cs typeface="Open Sans"/>
                <a:sym typeface="Open Sans"/>
              </a:rPr>
              <a:t>John Ehlen</a:t>
            </a:r>
            <a:endParaRPr b="1" sz="3000">
              <a:solidFill>
                <a:srgbClr val="009999"/>
              </a:solidFill>
              <a:latin typeface="Open Sans"/>
              <a:ea typeface="Open Sans"/>
              <a:cs typeface="Open Sans"/>
              <a:sym typeface="Open Sans"/>
            </a:endParaRPr>
          </a:p>
          <a:p>
            <a:pPr indent="0" lvl="0" marL="0" rtl="0" algn="ctr">
              <a:spcBef>
                <a:spcPts val="600"/>
              </a:spcBef>
              <a:spcAft>
                <a:spcPts val="0"/>
              </a:spcAft>
              <a:buNone/>
            </a:pPr>
            <a:r>
              <a:rPr lang="en" sz="1500">
                <a:latin typeface="Open Sans Light"/>
                <a:ea typeface="Open Sans Light"/>
                <a:cs typeface="Open Sans Light"/>
                <a:sym typeface="Open Sans Light"/>
              </a:rPr>
              <a:t>GIS Project Manager</a:t>
            </a:r>
            <a:endParaRPr sz="1500">
              <a:latin typeface="Open Sans Light"/>
              <a:ea typeface="Open Sans Light"/>
              <a:cs typeface="Open Sans Light"/>
              <a:sym typeface="Open Sans Light"/>
            </a:endParaRPr>
          </a:p>
          <a:p>
            <a:pPr indent="0" lvl="0" marL="0" rtl="0" algn="ctr">
              <a:spcBef>
                <a:spcPts val="600"/>
              </a:spcBef>
              <a:spcAft>
                <a:spcPts val="0"/>
              </a:spcAft>
              <a:buNone/>
            </a:pPr>
            <a:r>
              <a:rPr lang="en" sz="1500">
                <a:latin typeface="Open Sans Light"/>
                <a:ea typeface="Open Sans Light"/>
                <a:cs typeface="Open Sans Light"/>
                <a:sym typeface="Open Sans Light"/>
              </a:rPr>
              <a:t>Gistic Research, Inc</a:t>
            </a:r>
            <a:endParaRPr sz="1500">
              <a:latin typeface="Open Sans Light"/>
              <a:ea typeface="Open Sans Light"/>
              <a:cs typeface="Open Sans Light"/>
              <a:sym typeface="Open Sans Light"/>
            </a:endParaRPr>
          </a:p>
        </p:txBody>
      </p:sp>
      <p:sp>
        <p:nvSpPr>
          <p:cNvPr id="132" name="Google Shape;132;p25"/>
          <p:cNvSpPr txBox="1"/>
          <p:nvPr/>
        </p:nvSpPr>
        <p:spPr>
          <a:xfrm>
            <a:off x="1758238" y="3684863"/>
            <a:ext cx="3193200" cy="6108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rPr b="1" lang="en" sz="3000">
                <a:solidFill>
                  <a:srgbClr val="009999"/>
                </a:solidFill>
                <a:latin typeface="Open Sans"/>
                <a:ea typeface="Open Sans"/>
                <a:cs typeface="Open Sans"/>
                <a:sym typeface="Open Sans"/>
              </a:rPr>
              <a:t>Shaun Perfect</a:t>
            </a:r>
            <a:endParaRPr b="1" sz="3000">
              <a:solidFill>
                <a:srgbClr val="009999"/>
              </a:solidFill>
              <a:latin typeface="Open Sans"/>
              <a:ea typeface="Open Sans"/>
              <a:cs typeface="Open Sans"/>
              <a:sym typeface="Open Sans"/>
            </a:endParaRPr>
          </a:p>
          <a:p>
            <a:pPr indent="0" lvl="0" marL="0" rtl="0" algn="ctr">
              <a:spcBef>
                <a:spcPts val="600"/>
              </a:spcBef>
              <a:spcAft>
                <a:spcPts val="0"/>
              </a:spcAft>
              <a:buNone/>
            </a:pPr>
            <a:r>
              <a:rPr lang="en" sz="1500">
                <a:latin typeface="Open Sans Light"/>
                <a:ea typeface="Open Sans Light"/>
                <a:cs typeface="Open Sans Light"/>
                <a:sym typeface="Open Sans Light"/>
              </a:rPr>
              <a:t>Senior GIS Analyst</a:t>
            </a:r>
            <a:endParaRPr sz="1500">
              <a:latin typeface="Open Sans Light"/>
              <a:ea typeface="Open Sans Light"/>
              <a:cs typeface="Open Sans Light"/>
              <a:sym typeface="Open Sans Light"/>
            </a:endParaRPr>
          </a:p>
          <a:p>
            <a:pPr indent="0" lvl="0" marL="0" rtl="0" algn="ctr">
              <a:spcBef>
                <a:spcPts val="600"/>
              </a:spcBef>
              <a:spcAft>
                <a:spcPts val="0"/>
              </a:spcAft>
              <a:buNone/>
            </a:pPr>
            <a:r>
              <a:rPr lang="en" sz="1500">
                <a:latin typeface="Open Sans Light"/>
                <a:ea typeface="Open Sans Light"/>
                <a:cs typeface="Open Sans Light"/>
                <a:sym typeface="Open Sans Light"/>
              </a:rPr>
              <a:t>ADOT</a:t>
            </a:r>
            <a:endParaRPr sz="1500">
              <a:latin typeface="Open Sans Light"/>
              <a:ea typeface="Open Sans Light"/>
              <a:cs typeface="Open Sans Light"/>
              <a:sym typeface="Open Sans Light"/>
            </a:endParaRPr>
          </a:p>
        </p:txBody>
      </p:sp>
      <p:pic>
        <p:nvPicPr>
          <p:cNvPr id="133" name="Google Shape;133;p25"/>
          <p:cNvPicPr preferRelativeResize="0"/>
          <p:nvPr/>
        </p:nvPicPr>
        <p:blipFill rotWithShape="1">
          <a:blip r:embed="rId5">
            <a:alphaModFix/>
          </a:blip>
          <a:srcRect b="0" l="0" r="0" t="0"/>
          <a:stretch/>
        </p:blipFill>
        <p:spPr>
          <a:xfrm>
            <a:off x="5698103" y="1523876"/>
            <a:ext cx="2192749" cy="2081302"/>
          </a:xfrm>
          <a:prstGeom prst="rect">
            <a:avLst/>
          </a:prstGeom>
          <a:noFill/>
          <a:ln>
            <a:noFill/>
          </a:ln>
          <a:effectLst>
            <a:outerShdw blurRad="57150" rotWithShape="0" algn="bl" dir="21540000" dist="19050">
              <a:srgbClr val="000000">
                <a:alpha val="78000"/>
              </a:srgbClr>
            </a:outerShdw>
          </a:effectLst>
        </p:spPr>
      </p:pic>
      <p:pic>
        <p:nvPicPr>
          <p:cNvPr id="134" name="Google Shape;134;p25"/>
          <p:cNvPicPr preferRelativeResize="0"/>
          <p:nvPr/>
        </p:nvPicPr>
        <p:blipFill rotWithShape="1">
          <a:blip r:embed="rId6">
            <a:alphaModFix/>
          </a:blip>
          <a:srcRect b="0" l="0" r="72336" t="0"/>
          <a:stretch/>
        </p:blipFill>
        <p:spPr>
          <a:xfrm>
            <a:off x="189525" y="4388425"/>
            <a:ext cx="657525" cy="629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1000"/>
                                        <p:tgtEl>
                                          <p:spTgt spid="13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1000"/>
                                        <p:tgtEl>
                                          <p:spTgt spid="13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1000"/>
                                        <p:tgtEl>
                                          <p:spTgt spid="13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1000"/>
                                        <p:tgtEl>
                                          <p:spTgt spid="13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4"/>
          <p:cNvSpPr txBox="1"/>
          <p:nvPr>
            <p:ph type="title"/>
          </p:nvPr>
        </p:nvSpPr>
        <p:spPr>
          <a:xfrm>
            <a:off x="185025" y="800100"/>
            <a:ext cx="8814300" cy="857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 sz="2500">
                <a:solidFill>
                  <a:srgbClr val="009999"/>
                </a:solidFill>
              </a:rPr>
              <a:t>Dashboard</a:t>
            </a:r>
            <a:r>
              <a:rPr lang="en" sz="2500">
                <a:solidFill>
                  <a:srgbClr val="009999"/>
                </a:solidFill>
              </a:rPr>
              <a:t> Dimensions</a:t>
            </a:r>
            <a:endParaRPr sz="2500">
              <a:solidFill>
                <a:srgbClr val="009999"/>
              </a:solidFill>
            </a:endParaRPr>
          </a:p>
        </p:txBody>
      </p:sp>
      <p:sp>
        <p:nvSpPr>
          <p:cNvPr id="242" name="Google Shape;242;p34"/>
          <p:cNvSpPr txBox="1"/>
          <p:nvPr>
            <p:ph idx="1" type="body"/>
          </p:nvPr>
        </p:nvSpPr>
        <p:spPr>
          <a:xfrm>
            <a:off x="457200" y="1501950"/>
            <a:ext cx="4827000" cy="3486000"/>
          </a:xfrm>
          <a:prstGeom prst="rect">
            <a:avLst/>
          </a:prstGeom>
          <a:noFill/>
          <a:ln>
            <a:noFill/>
          </a:ln>
        </p:spPr>
        <p:txBody>
          <a:bodyPr anchorCtr="0" anchor="t" bIns="45700" lIns="91425" spcFirstLastPara="1" rIns="91425" wrap="square" tIns="45700">
            <a:noAutofit/>
          </a:bodyPr>
          <a:lstStyle/>
          <a:p>
            <a:pPr indent="-304800" lvl="0" marL="342900" rtl="0" algn="l">
              <a:lnSpc>
                <a:spcPct val="115000"/>
              </a:lnSpc>
              <a:spcBef>
                <a:spcPts val="0"/>
              </a:spcBef>
              <a:spcAft>
                <a:spcPts val="0"/>
              </a:spcAft>
              <a:buClr>
                <a:srgbClr val="595959"/>
              </a:buClr>
              <a:buSzPts val="1200"/>
              <a:buChar char="❑"/>
            </a:pPr>
            <a:r>
              <a:rPr lang="en" sz="1200" u="sng">
                <a:solidFill>
                  <a:srgbClr val="595959"/>
                </a:solidFill>
                <a:latin typeface="Arial"/>
                <a:ea typeface="Arial"/>
                <a:cs typeface="Arial"/>
                <a:sym typeface="Arial"/>
              </a:rPr>
              <a:t>Who</a:t>
            </a:r>
            <a:endParaRPr sz="1200" u="sng">
              <a:solidFill>
                <a:srgbClr val="595959"/>
              </a:solidFill>
              <a:latin typeface="Arial"/>
              <a:ea typeface="Arial"/>
              <a:cs typeface="Arial"/>
              <a:sym typeface="Arial"/>
            </a:endParaRPr>
          </a:p>
          <a:p>
            <a:pPr indent="-247650" lvl="1" marL="742950" rtl="0" algn="l">
              <a:lnSpc>
                <a:spcPct val="115000"/>
              </a:lnSpc>
              <a:spcBef>
                <a:spcPts val="0"/>
              </a:spcBef>
              <a:spcAft>
                <a:spcPts val="0"/>
              </a:spcAft>
              <a:buClr>
                <a:srgbClr val="595959"/>
              </a:buClr>
              <a:buSzPts val="1200"/>
              <a:buChar char="–"/>
            </a:pPr>
            <a:r>
              <a:rPr lang="en" sz="1200">
                <a:solidFill>
                  <a:srgbClr val="595959"/>
                </a:solidFill>
                <a:latin typeface="Arial"/>
                <a:ea typeface="Arial"/>
                <a:cs typeface="Arial"/>
                <a:sym typeface="Arial"/>
              </a:rPr>
              <a:t>Editors / Editing Agency</a:t>
            </a:r>
            <a:endParaRPr sz="1200">
              <a:solidFill>
                <a:srgbClr val="595959"/>
              </a:solidFill>
              <a:latin typeface="Arial"/>
              <a:ea typeface="Arial"/>
              <a:cs typeface="Arial"/>
              <a:sym typeface="Arial"/>
            </a:endParaRPr>
          </a:p>
          <a:p>
            <a:pPr indent="-304800" lvl="0" marL="342900" rtl="0" algn="l">
              <a:lnSpc>
                <a:spcPct val="115000"/>
              </a:lnSpc>
              <a:spcBef>
                <a:spcPts val="0"/>
              </a:spcBef>
              <a:spcAft>
                <a:spcPts val="0"/>
              </a:spcAft>
              <a:buClr>
                <a:srgbClr val="595959"/>
              </a:buClr>
              <a:buSzPts val="1200"/>
              <a:buChar char="❑"/>
            </a:pPr>
            <a:r>
              <a:rPr lang="en" sz="1200" u="sng">
                <a:solidFill>
                  <a:srgbClr val="595959"/>
                </a:solidFill>
                <a:latin typeface="Arial"/>
                <a:ea typeface="Arial"/>
                <a:cs typeface="Arial"/>
                <a:sym typeface="Arial"/>
              </a:rPr>
              <a:t>When</a:t>
            </a:r>
            <a:endParaRPr sz="1200" u="sng">
              <a:solidFill>
                <a:srgbClr val="595959"/>
              </a:solidFill>
              <a:latin typeface="Arial"/>
              <a:ea typeface="Arial"/>
              <a:cs typeface="Arial"/>
              <a:sym typeface="Arial"/>
            </a:endParaRPr>
          </a:p>
          <a:p>
            <a:pPr indent="-247650" lvl="1" marL="742950" rtl="0" algn="l">
              <a:lnSpc>
                <a:spcPct val="115000"/>
              </a:lnSpc>
              <a:spcBef>
                <a:spcPts val="0"/>
              </a:spcBef>
              <a:spcAft>
                <a:spcPts val="0"/>
              </a:spcAft>
              <a:buClr>
                <a:srgbClr val="595959"/>
              </a:buClr>
              <a:buSzPts val="1200"/>
              <a:buChar char="–"/>
            </a:pPr>
            <a:r>
              <a:rPr lang="en" sz="1200">
                <a:solidFill>
                  <a:srgbClr val="595959"/>
                </a:solidFill>
                <a:latin typeface="Arial"/>
                <a:ea typeface="Arial"/>
                <a:cs typeface="Arial"/>
                <a:sym typeface="Arial"/>
              </a:rPr>
              <a:t>Rolling 60 days (flexible)</a:t>
            </a:r>
            <a:endParaRPr sz="1200">
              <a:solidFill>
                <a:srgbClr val="595959"/>
              </a:solidFill>
              <a:latin typeface="Arial"/>
              <a:ea typeface="Arial"/>
              <a:cs typeface="Arial"/>
              <a:sym typeface="Arial"/>
            </a:endParaRPr>
          </a:p>
          <a:p>
            <a:pPr indent="-304800" lvl="0" marL="342900" rtl="0" algn="l">
              <a:lnSpc>
                <a:spcPct val="115000"/>
              </a:lnSpc>
              <a:spcBef>
                <a:spcPts val="0"/>
              </a:spcBef>
              <a:spcAft>
                <a:spcPts val="0"/>
              </a:spcAft>
              <a:buClr>
                <a:srgbClr val="595959"/>
              </a:buClr>
              <a:buSzPts val="1200"/>
              <a:buChar char="❑"/>
            </a:pPr>
            <a:r>
              <a:rPr lang="en" sz="1200" u="sng">
                <a:solidFill>
                  <a:srgbClr val="595959"/>
                </a:solidFill>
                <a:latin typeface="Arial"/>
                <a:ea typeface="Arial"/>
                <a:cs typeface="Arial"/>
                <a:sym typeface="Arial"/>
              </a:rPr>
              <a:t>Layers</a:t>
            </a:r>
            <a:endParaRPr sz="1200" u="sng">
              <a:solidFill>
                <a:srgbClr val="595959"/>
              </a:solidFill>
              <a:latin typeface="Arial"/>
              <a:ea typeface="Arial"/>
              <a:cs typeface="Arial"/>
              <a:sym typeface="Arial"/>
            </a:endParaRPr>
          </a:p>
          <a:p>
            <a:pPr indent="-247650" lvl="1" marL="742950" rtl="0" algn="l">
              <a:lnSpc>
                <a:spcPct val="115000"/>
              </a:lnSpc>
              <a:spcBef>
                <a:spcPts val="0"/>
              </a:spcBef>
              <a:spcAft>
                <a:spcPts val="0"/>
              </a:spcAft>
              <a:buClr>
                <a:srgbClr val="595959"/>
              </a:buClr>
              <a:buSzPts val="1200"/>
              <a:buChar char="–"/>
            </a:pPr>
            <a:r>
              <a:rPr lang="en" sz="1200">
                <a:solidFill>
                  <a:srgbClr val="595959"/>
                </a:solidFill>
                <a:latin typeface="Arial"/>
                <a:ea typeface="Arial"/>
                <a:cs typeface="Arial"/>
                <a:sym typeface="Arial"/>
              </a:rPr>
              <a:t>All relevant features in SDE</a:t>
            </a:r>
            <a:endParaRPr sz="1200">
              <a:solidFill>
                <a:srgbClr val="595959"/>
              </a:solidFill>
              <a:latin typeface="Arial"/>
              <a:ea typeface="Arial"/>
              <a:cs typeface="Arial"/>
              <a:sym typeface="Arial"/>
            </a:endParaRPr>
          </a:p>
          <a:p>
            <a:pPr indent="-304800" lvl="0" marL="342900" rtl="0" algn="l">
              <a:lnSpc>
                <a:spcPct val="115000"/>
              </a:lnSpc>
              <a:spcBef>
                <a:spcPts val="0"/>
              </a:spcBef>
              <a:spcAft>
                <a:spcPts val="0"/>
              </a:spcAft>
              <a:buClr>
                <a:srgbClr val="595959"/>
              </a:buClr>
              <a:buSzPts val="1200"/>
              <a:buChar char="❑"/>
            </a:pPr>
            <a:r>
              <a:rPr lang="en" sz="1200" u="sng">
                <a:solidFill>
                  <a:srgbClr val="595959"/>
                </a:solidFill>
                <a:latin typeface="Arial"/>
                <a:ea typeface="Arial"/>
                <a:cs typeface="Arial"/>
                <a:sym typeface="Arial"/>
              </a:rPr>
              <a:t>Error Type (Displayed on separate tabs)</a:t>
            </a:r>
            <a:endParaRPr sz="1200" u="sng">
              <a:solidFill>
                <a:srgbClr val="595959"/>
              </a:solidFill>
              <a:latin typeface="Arial"/>
              <a:ea typeface="Arial"/>
              <a:cs typeface="Arial"/>
              <a:sym typeface="Arial"/>
            </a:endParaRPr>
          </a:p>
          <a:p>
            <a:pPr indent="-247650" lvl="1" marL="742950" rtl="0" algn="l">
              <a:lnSpc>
                <a:spcPct val="115000"/>
              </a:lnSpc>
              <a:spcBef>
                <a:spcPts val="0"/>
              </a:spcBef>
              <a:spcAft>
                <a:spcPts val="0"/>
              </a:spcAft>
              <a:buClr>
                <a:srgbClr val="595959"/>
              </a:buClr>
              <a:buSzPts val="1200"/>
              <a:buChar char="–"/>
            </a:pPr>
            <a:r>
              <a:rPr lang="en" sz="1200">
                <a:solidFill>
                  <a:srgbClr val="595959"/>
                </a:solidFill>
                <a:latin typeface="Arial"/>
                <a:ea typeface="Arial"/>
                <a:cs typeface="Arial"/>
                <a:sym typeface="Arial"/>
              </a:rPr>
              <a:t>Domain Violations, LRS Event Errors, LRS Route Errors</a:t>
            </a:r>
            <a:endParaRPr sz="1200">
              <a:solidFill>
                <a:srgbClr val="595959"/>
              </a:solidFill>
              <a:latin typeface="Arial"/>
              <a:ea typeface="Arial"/>
              <a:cs typeface="Arial"/>
              <a:sym typeface="Arial"/>
            </a:endParaRPr>
          </a:p>
          <a:p>
            <a:pPr indent="-304800" lvl="0" marL="342900" rtl="0" algn="l">
              <a:lnSpc>
                <a:spcPct val="115000"/>
              </a:lnSpc>
              <a:spcBef>
                <a:spcPts val="0"/>
              </a:spcBef>
              <a:spcAft>
                <a:spcPts val="0"/>
              </a:spcAft>
              <a:buClr>
                <a:srgbClr val="595959"/>
              </a:buClr>
              <a:buSzPts val="1200"/>
              <a:buChar char="❑"/>
            </a:pPr>
            <a:r>
              <a:rPr lang="en" sz="1200" u="sng">
                <a:solidFill>
                  <a:srgbClr val="595959"/>
                </a:solidFill>
                <a:latin typeface="Arial"/>
                <a:ea typeface="Arial"/>
                <a:cs typeface="Arial"/>
                <a:sym typeface="Arial"/>
              </a:rPr>
              <a:t>Error Description</a:t>
            </a:r>
            <a:endParaRPr sz="1200" u="sng">
              <a:solidFill>
                <a:srgbClr val="595959"/>
              </a:solidFill>
              <a:latin typeface="Arial"/>
              <a:ea typeface="Arial"/>
              <a:cs typeface="Arial"/>
              <a:sym typeface="Arial"/>
            </a:endParaRPr>
          </a:p>
          <a:p>
            <a:pPr indent="-247650" lvl="1" marL="742950" rtl="0" algn="l">
              <a:lnSpc>
                <a:spcPct val="115000"/>
              </a:lnSpc>
              <a:spcBef>
                <a:spcPts val="0"/>
              </a:spcBef>
              <a:spcAft>
                <a:spcPts val="0"/>
              </a:spcAft>
              <a:buClr>
                <a:srgbClr val="595959"/>
              </a:buClr>
              <a:buSzPts val="1200"/>
              <a:buChar char="–"/>
            </a:pPr>
            <a:r>
              <a:rPr lang="en" sz="1200">
                <a:solidFill>
                  <a:srgbClr val="595959"/>
                </a:solidFill>
                <a:latin typeface="Arial"/>
                <a:ea typeface="Arial"/>
                <a:cs typeface="Arial"/>
                <a:sym typeface="Arial"/>
              </a:rPr>
              <a:t>General description of the error to assist in resolution </a:t>
            </a:r>
            <a:endParaRPr sz="1200">
              <a:solidFill>
                <a:srgbClr val="595959"/>
              </a:solidFill>
              <a:latin typeface="Arial"/>
              <a:ea typeface="Arial"/>
              <a:cs typeface="Arial"/>
              <a:sym typeface="Arial"/>
            </a:endParaRPr>
          </a:p>
          <a:p>
            <a:pPr indent="-304800" lvl="0" marL="342900" rtl="0" algn="l">
              <a:lnSpc>
                <a:spcPct val="115000"/>
              </a:lnSpc>
              <a:spcBef>
                <a:spcPts val="0"/>
              </a:spcBef>
              <a:spcAft>
                <a:spcPts val="0"/>
              </a:spcAft>
              <a:buClr>
                <a:srgbClr val="595959"/>
              </a:buClr>
              <a:buSzPts val="1200"/>
              <a:buChar char="❑"/>
            </a:pPr>
            <a:r>
              <a:rPr lang="en" sz="1200" u="sng">
                <a:solidFill>
                  <a:srgbClr val="595959"/>
                </a:solidFill>
                <a:latin typeface="Arial"/>
                <a:ea typeface="Arial"/>
                <a:cs typeface="Arial"/>
                <a:sym typeface="Arial"/>
              </a:rPr>
              <a:t>Error Location</a:t>
            </a:r>
            <a:endParaRPr sz="1200" u="sng">
              <a:solidFill>
                <a:srgbClr val="595959"/>
              </a:solidFill>
              <a:latin typeface="Arial"/>
              <a:ea typeface="Arial"/>
              <a:cs typeface="Arial"/>
              <a:sym typeface="Arial"/>
            </a:endParaRPr>
          </a:p>
          <a:p>
            <a:pPr indent="-247650" lvl="1" marL="742950" rtl="0" algn="l">
              <a:lnSpc>
                <a:spcPct val="115000"/>
              </a:lnSpc>
              <a:spcBef>
                <a:spcPts val="0"/>
              </a:spcBef>
              <a:spcAft>
                <a:spcPts val="0"/>
              </a:spcAft>
              <a:buClr>
                <a:srgbClr val="595959"/>
              </a:buClr>
              <a:buSzPts val="1200"/>
              <a:buChar char="–"/>
            </a:pPr>
            <a:r>
              <a:rPr lang="en" sz="1200">
                <a:solidFill>
                  <a:srgbClr val="595959"/>
                </a:solidFill>
                <a:latin typeface="Arial"/>
                <a:ea typeface="Arial"/>
                <a:cs typeface="Arial"/>
                <a:sym typeface="Arial"/>
              </a:rPr>
              <a:t>Along which route, and at what measure, and for which event is the issue located?</a:t>
            </a:r>
            <a:endParaRPr sz="1200">
              <a:solidFill>
                <a:srgbClr val="595959"/>
              </a:solidFill>
              <a:latin typeface="Arial"/>
              <a:ea typeface="Arial"/>
              <a:cs typeface="Arial"/>
              <a:sym typeface="Arial"/>
            </a:endParaRPr>
          </a:p>
          <a:p>
            <a:pPr indent="-304800" lvl="0" marL="342900" rtl="0" algn="l">
              <a:lnSpc>
                <a:spcPct val="115000"/>
              </a:lnSpc>
              <a:spcBef>
                <a:spcPts val="0"/>
              </a:spcBef>
              <a:spcAft>
                <a:spcPts val="0"/>
              </a:spcAft>
              <a:buClr>
                <a:srgbClr val="595959"/>
              </a:buClr>
              <a:buSzPts val="1200"/>
              <a:buFont typeface="Arial"/>
              <a:buChar char="❑"/>
            </a:pPr>
            <a:r>
              <a:rPr lang="en" sz="1200" u="sng">
                <a:solidFill>
                  <a:srgbClr val="595959"/>
                </a:solidFill>
                <a:latin typeface="Arial"/>
                <a:ea typeface="Arial"/>
                <a:cs typeface="Arial"/>
                <a:sym typeface="Arial"/>
              </a:rPr>
              <a:t>Error Specification</a:t>
            </a:r>
            <a:endParaRPr sz="1200" u="sng">
              <a:solidFill>
                <a:srgbClr val="595959"/>
              </a:solidFill>
              <a:latin typeface="Arial"/>
              <a:ea typeface="Arial"/>
              <a:cs typeface="Arial"/>
              <a:sym typeface="Arial"/>
            </a:endParaRPr>
          </a:p>
          <a:p>
            <a:pPr indent="-247650" lvl="1" marL="742950" rtl="0" algn="l">
              <a:lnSpc>
                <a:spcPct val="115000"/>
              </a:lnSpc>
              <a:spcBef>
                <a:spcPts val="0"/>
              </a:spcBef>
              <a:spcAft>
                <a:spcPts val="0"/>
              </a:spcAft>
              <a:buClr>
                <a:srgbClr val="595959"/>
              </a:buClr>
              <a:buSzPts val="1200"/>
              <a:buFont typeface="Arial"/>
              <a:buChar char="–"/>
            </a:pPr>
            <a:r>
              <a:rPr lang="en" sz="1200">
                <a:solidFill>
                  <a:srgbClr val="595959"/>
                </a:solidFill>
                <a:latin typeface="Arial"/>
                <a:ea typeface="Arial"/>
                <a:cs typeface="Arial"/>
                <a:sym typeface="Arial"/>
              </a:rPr>
              <a:t>Object ID(s) of specific record showing error is given</a:t>
            </a:r>
            <a:endParaRPr sz="1200">
              <a:solidFill>
                <a:srgbClr val="595959"/>
              </a:solidFill>
              <a:latin typeface="Arial"/>
              <a:ea typeface="Arial"/>
              <a:cs typeface="Arial"/>
              <a:sym typeface="Arial"/>
            </a:endParaRPr>
          </a:p>
          <a:p>
            <a:pPr indent="0" lvl="0" marL="342900" rtl="0" algn="l">
              <a:lnSpc>
                <a:spcPct val="115000"/>
              </a:lnSpc>
              <a:spcBef>
                <a:spcPts val="1200"/>
              </a:spcBef>
              <a:spcAft>
                <a:spcPts val="0"/>
              </a:spcAft>
              <a:buNone/>
            </a:pPr>
            <a:r>
              <a:t/>
            </a:r>
            <a:endParaRPr sz="1800">
              <a:solidFill>
                <a:srgbClr val="595959"/>
              </a:solidFill>
              <a:latin typeface="Arial"/>
              <a:ea typeface="Arial"/>
              <a:cs typeface="Arial"/>
              <a:sym typeface="Arial"/>
            </a:endParaRPr>
          </a:p>
          <a:p>
            <a:pPr indent="-190500" lvl="0" marL="342900" rtl="0" algn="l">
              <a:spcBef>
                <a:spcPts val="1200"/>
              </a:spcBef>
              <a:spcAft>
                <a:spcPts val="0"/>
              </a:spcAft>
              <a:buClr>
                <a:schemeClr val="dk1"/>
              </a:buClr>
              <a:buSzPts val="2400"/>
              <a:buFont typeface="Noto Sans Symbols"/>
              <a:buNone/>
            </a:pPr>
            <a:r>
              <a:t/>
            </a:r>
            <a:endParaRPr sz="2400"/>
          </a:p>
          <a:p>
            <a:pPr indent="-190500" lvl="0" marL="342900" rtl="0" algn="l">
              <a:spcBef>
                <a:spcPts val="480"/>
              </a:spcBef>
              <a:spcAft>
                <a:spcPts val="0"/>
              </a:spcAft>
              <a:buClr>
                <a:schemeClr val="dk1"/>
              </a:buClr>
              <a:buSzPts val="2400"/>
              <a:buFont typeface="Noto Sans Symbols"/>
              <a:buNone/>
            </a:pPr>
            <a:r>
              <a:t/>
            </a:r>
            <a:endParaRPr sz="2400"/>
          </a:p>
          <a:p>
            <a:pPr indent="-241300" lvl="0" marL="342900" rtl="0" algn="l">
              <a:spcBef>
                <a:spcPts val="320"/>
              </a:spcBef>
              <a:spcAft>
                <a:spcPts val="0"/>
              </a:spcAft>
              <a:buClr>
                <a:schemeClr val="dk1"/>
              </a:buClr>
              <a:buSzPts val="1600"/>
              <a:buNone/>
            </a:pPr>
            <a:r>
              <a:t/>
            </a:r>
            <a:endParaRPr sz="1600"/>
          </a:p>
          <a:p>
            <a:pPr indent="-190500" lvl="0" marL="342900" rtl="0" algn="l">
              <a:spcBef>
                <a:spcPts val="480"/>
              </a:spcBef>
              <a:spcAft>
                <a:spcPts val="0"/>
              </a:spcAft>
              <a:buClr>
                <a:schemeClr val="dk1"/>
              </a:buClr>
              <a:buSzPts val="2400"/>
              <a:buNone/>
            </a:pPr>
            <a:r>
              <a:t/>
            </a:r>
            <a:endParaRPr sz="2400"/>
          </a:p>
          <a:p>
            <a:pPr indent="-184150" lvl="0" marL="342900" rtl="0" algn="l">
              <a:spcBef>
                <a:spcPts val="500"/>
              </a:spcBef>
              <a:spcAft>
                <a:spcPts val="0"/>
              </a:spcAft>
              <a:buClr>
                <a:schemeClr val="dk1"/>
              </a:buClr>
              <a:buSzPts val="2500"/>
              <a:buFont typeface="Noto Sans Symbols"/>
              <a:buNone/>
            </a:pPr>
            <a:r>
              <a:t/>
            </a:r>
            <a:endParaRPr sz="2500"/>
          </a:p>
          <a:p>
            <a:pPr indent="0" lvl="1" marL="365760" rtl="0" algn="l">
              <a:spcBef>
                <a:spcPts val="400"/>
              </a:spcBef>
              <a:spcAft>
                <a:spcPts val="0"/>
              </a:spcAft>
              <a:buClr>
                <a:schemeClr val="dk1"/>
              </a:buClr>
              <a:buSzPts val="2000"/>
              <a:buNone/>
            </a:pPr>
            <a:r>
              <a:t/>
            </a:r>
            <a:endParaRPr sz="2000"/>
          </a:p>
          <a:p>
            <a:pPr indent="-158750" lvl="1" marL="651510" rtl="0" algn="l">
              <a:spcBef>
                <a:spcPts val="400"/>
              </a:spcBef>
              <a:spcAft>
                <a:spcPts val="0"/>
              </a:spcAft>
              <a:buClr>
                <a:schemeClr val="dk1"/>
              </a:buClr>
              <a:buSzPts val="2000"/>
              <a:buFont typeface="Noto Sans Symbols"/>
              <a:buNone/>
            </a:pPr>
            <a:r>
              <a:t/>
            </a:r>
            <a:endParaRPr sz="2000"/>
          </a:p>
          <a:p>
            <a:pPr indent="-165100" lvl="1" marL="651510" rtl="0" algn="l">
              <a:spcBef>
                <a:spcPts val="380"/>
              </a:spcBef>
              <a:spcAft>
                <a:spcPts val="0"/>
              </a:spcAft>
              <a:buClr>
                <a:schemeClr val="dk1"/>
              </a:buClr>
              <a:buSzPts val="1900"/>
              <a:buFont typeface="Noto Sans Symbols"/>
              <a:buNone/>
            </a:pPr>
            <a:r>
              <a:t/>
            </a:r>
            <a:endParaRPr sz="1900"/>
          </a:p>
          <a:p>
            <a:pPr indent="-139700" lvl="0" marL="342900" rtl="0" algn="l">
              <a:spcBef>
                <a:spcPts val="640"/>
              </a:spcBef>
              <a:spcAft>
                <a:spcPts val="0"/>
              </a:spcAft>
              <a:buClr>
                <a:schemeClr val="dk1"/>
              </a:buClr>
              <a:buSzPts val="3200"/>
              <a:buNone/>
            </a:pPr>
            <a:r>
              <a:t/>
            </a:r>
            <a:endParaRPr/>
          </a:p>
        </p:txBody>
      </p:sp>
      <p:pic>
        <p:nvPicPr>
          <p:cNvPr descr="C:\Users\c3344\AppData\Local\Microsoft\Windows\Temporary Internet Files\Content.IE5\BXCKXXMC\blockpage[1].gif" id="243" name="Google Shape;243;p34"/>
          <p:cNvPicPr preferRelativeResize="0"/>
          <p:nvPr/>
        </p:nvPicPr>
        <p:blipFill rotWithShape="1">
          <a:blip r:embed="rId3">
            <a:alphaModFix/>
          </a:blip>
          <a:srcRect b="0" l="0" r="0" t="0"/>
          <a:stretch/>
        </p:blipFill>
        <p:spPr>
          <a:xfrm>
            <a:off x="4562475" y="2568178"/>
            <a:ext cx="19050" cy="7144"/>
          </a:xfrm>
          <a:prstGeom prst="rect">
            <a:avLst/>
          </a:prstGeom>
          <a:noFill/>
          <a:ln>
            <a:noFill/>
          </a:ln>
        </p:spPr>
      </p:pic>
      <p:pic>
        <p:nvPicPr>
          <p:cNvPr descr="C:\Users\c3344\AppData\Local\Microsoft\Windows\Temporary Internet Files\Content.IE5\431HJC6H\blockpage[1].gif" id="244" name="Google Shape;244;p34"/>
          <p:cNvPicPr preferRelativeResize="0"/>
          <p:nvPr/>
        </p:nvPicPr>
        <p:blipFill rotWithShape="1">
          <a:blip r:embed="rId3">
            <a:alphaModFix/>
          </a:blip>
          <a:srcRect b="0" l="0" r="0" t="0"/>
          <a:stretch/>
        </p:blipFill>
        <p:spPr>
          <a:xfrm>
            <a:off x="4562475" y="2568178"/>
            <a:ext cx="19050" cy="7144"/>
          </a:xfrm>
          <a:prstGeom prst="rect">
            <a:avLst/>
          </a:prstGeom>
          <a:noFill/>
          <a:ln>
            <a:noFill/>
          </a:ln>
        </p:spPr>
      </p:pic>
      <p:pic>
        <p:nvPicPr>
          <p:cNvPr descr="C:\Users\c3344\AppData\Local\Microsoft\Windows\Temporary Internet Files\Content.IE5\2G8HVMOL\blockpage[1].gif" id="245" name="Google Shape;245;p34"/>
          <p:cNvPicPr preferRelativeResize="0"/>
          <p:nvPr/>
        </p:nvPicPr>
        <p:blipFill rotWithShape="1">
          <a:blip r:embed="rId3">
            <a:alphaModFix/>
          </a:blip>
          <a:srcRect b="0" l="0" r="0" t="0"/>
          <a:stretch/>
        </p:blipFill>
        <p:spPr>
          <a:xfrm>
            <a:off x="4562475" y="2568178"/>
            <a:ext cx="19050" cy="7144"/>
          </a:xfrm>
          <a:prstGeom prst="rect">
            <a:avLst/>
          </a:prstGeom>
          <a:noFill/>
          <a:ln>
            <a:noFill/>
          </a:ln>
        </p:spPr>
      </p:pic>
      <p:pic>
        <p:nvPicPr>
          <p:cNvPr descr="C:\Users\c3344\AppData\Local\Microsoft\Windows\Temporary Internet Files\Content.IE5\V3F8M42R\blockpage[1].gif" id="246" name="Google Shape;246;p34"/>
          <p:cNvPicPr preferRelativeResize="0"/>
          <p:nvPr/>
        </p:nvPicPr>
        <p:blipFill rotWithShape="1">
          <a:blip r:embed="rId3">
            <a:alphaModFix/>
          </a:blip>
          <a:srcRect b="0" l="0" r="0" t="0"/>
          <a:stretch/>
        </p:blipFill>
        <p:spPr>
          <a:xfrm>
            <a:off x="4562475" y="2568178"/>
            <a:ext cx="19050" cy="7144"/>
          </a:xfrm>
          <a:prstGeom prst="rect">
            <a:avLst/>
          </a:prstGeom>
          <a:noFill/>
          <a:ln>
            <a:noFill/>
          </a:ln>
        </p:spPr>
      </p:pic>
      <p:sp>
        <p:nvSpPr>
          <p:cNvPr id="247" name="Google Shape;247;p34"/>
          <p:cNvSpPr txBox="1"/>
          <p:nvPr/>
        </p:nvSpPr>
        <p:spPr>
          <a:xfrm>
            <a:off x="4153350" y="309600"/>
            <a:ext cx="837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solidFill>
                <a:schemeClr val="lt1"/>
              </a:solidFill>
              <a:latin typeface="Calibri"/>
              <a:ea typeface="Calibri"/>
              <a:cs typeface="Calibri"/>
              <a:sym typeface="Calibri"/>
            </a:endParaRPr>
          </a:p>
        </p:txBody>
      </p:sp>
      <p:pic>
        <p:nvPicPr>
          <p:cNvPr id="248" name="Google Shape;248;p34"/>
          <p:cNvPicPr preferRelativeResize="0"/>
          <p:nvPr/>
        </p:nvPicPr>
        <p:blipFill>
          <a:blip r:embed="rId4">
            <a:alphaModFix/>
          </a:blip>
          <a:stretch>
            <a:fillRect/>
          </a:stretch>
        </p:blipFill>
        <p:spPr>
          <a:xfrm>
            <a:off x="5397375" y="1897163"/>
            <a:ext cx="3601950" cy="2695575"/>
          </a:xfrm>
          <a:prstGeom prst="rect">
            <a:avLst/>
          </a:prstGeom>
          <a:noFill/>
          <a:ln>
            <a:noFill/>
          </a:ln>
        </p:spPr>
      </p:pic>
      <p:pic>
        <p:nvPicPr>
          <p:cNvPr id="249" name="Google Shape;249;p34"/>
          <p:cNvPicPr preferRelativeResize="0"/>
          <p:nvPr/>
        </p:nvPicPr>
        <p:blipFill rotWithShape="1">
          <a:blip r:embed="rId5">
            <a:alphaModFix/>
          </a:blip>
          <a:srcRect b="0" l="0" r="72336" t="0"/>
          <a:stretch/>
        </p:blipFill>
        <p:spPr>
          <a:xfrm>
            <a:off x="1552600" y="205650"/>
            <a:ext cx="453400" cy="433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5"/>
          <p:cNvSpPr txBox="1"/>
          <p:nvPr>
            <p:ph type="title"/>
          </p:nvPr>
        </p:nvSpPr>
        <p:spPr>
          <a:xfrm>
            <a:off x="0" y="738775"/>
            <a:ext cx="9144000" cy="499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sz="3000">
                <a:solidFill>
                  <a:srgbClr val="002664"/>
                </a:solidFill>
              </a:rPr>
              <a:t>R&amp;H LRS Quality Control Dashboard</a:t>
            </a:r>
            <a:endParaRPr sz="3000">
              <a:solidFill>
                <a:srgbClr val="002664"/>
              </a:solidFill>
            </a:endParaRPr>
          </a:p>
        </p:txBody>
      </p:sp>
      <p:pic>
        <p:nvPicPr>
          <p:cNvPr id="255" name="Google Shape;255;p35"/>
          <p:cNvPicPr preferRelativeResize="0"/>
          <p:nvPr/>
        </p:nvPicPr>
        <p:blipFill>
          <a:blip r:embed="rId3">
            <a:alphaModFix/>
          </a:blip>
          <a:stretch>
            <a:fillRect/>
          </a:stretch>
        </p:blipFill>
        <p:spPr>
          <a:xfrm>
            <a:off x="152400" y="1390675"/>
            <a:ext cx="7104643" cy="3600426"/>
          </a:xfrm>
          <a:prstGeom prst="rect">
            <a:avLst/>
          </a:prstGeom>
          <a:noFill/>
          <a:ln cap="flat" cmpd="sng" w="9525">
            <a:solidFill>
              <a:schemeClr val="dk2"/>
            </a:solidFill>
            <a:prstDash val="solid"/>
            <a:round/>
            <a:headEnd len="sm" w="sm" type="none"/>
            <a:tailEnd len="sm" w="sm" type="none"/>
          </a:ln>
          <a:effectLst>
            <a:outerShdw blurRad="57150" rotWithShape="0" algn="bl" dir="7380000" dist="76200">
              <a:srgbClr val="000000">
                <a:alpha val="49000"/>
              </a:srgbClr>
            </a:outerShdw>
          </a:effectLst>
        </p:spPr>
      </p:pic>
      <p:pic>
        <p:nvPicPr>
          <p:cNvPr id="256" name="Google Shape;256;p35"/>
          <p:cNvPicPr preferRelativeResize="0"/>
          <p:nvPr/>
        </p:nvPicPr>
        <p:blipFill rotWithShape="1">
          <a:blip r:embed="rId4">
            <a:alphaModFix/>
          </a:blip>
          <a:srcRect b="0" l="0" r="0" t="0"/>
          <a:stretch/>
        </p:blipFill>
        <p:spPr>
          <a:xfrm>
            <a:off x="914400" y="1390675"/>
            <a:ext cx="7104643" cy="3600426"/>
          </a:xfrm>
          <a:prstGeom prst="rect">
            <a:avLst/>
          </a:prstGeom>
          <a:noFill/>
          <a:ln cap="flat" cmpd="sng" w="9525">
            <a:solidFill>
              <a:schemeClr val="dk2"/>
            </a:solidFill>
            <a:prstDash val="solid"/>
            <a:round/>
            <a:headEnd len="sm" w="sm" type="none"/>
            <a:tailEnd len="sm" w="sm" type="none"/>
          </a:ln>
          <a:effectLst>
            <a:outerShdw blurRad="57150" rotWithShape="0" algn="bl" dir="10800000" dist="123825">
              <a:srgbClr val="000000">
                <a:alpha val="50000"/>
              </a:srgbClr>
            </a:outerShdw>
          </a:effectLst>
        </p:spPr>
      </p:pic>
      <p:pic>
        <p:nvPicPr>
          <p:cNvPr id="257" name="Google Shape;257;p35"/>
          <p:cNvPicPr preferRelativeResize="0"/>
          <p:nvPr/>
        </p:nvPicPr>
        <p:blipFill rotWithShape="1">
          <a:blip r:embed="rId5">
            <a:alphaModFix/>
          </a:blip>
          <a:srcRect b="0" l="0" r="0" t="0"/>
          <a:stretch/>
        </p:blipFill>
        <p:spPr>
          <a:xfrm>
            <a:off x="1905000" y="1390675"/>
            <a:ext cx="7104643" cy="3600426"/>
          </a:xfrm>
          <a:prstGeom prst="rect">
            <a:avLst/>
          </a:prstGeom>
          <a:noFill/>
          <a:ln cap="flat" cmpd="sng" w="9525">
            <a:solidFill>
              <a:schemeClr val="dk2"/>
            </a:solidFill>
            <a:prstDash val="solid"/>
            <a:round/>
            <a:headEnd len="sm" w="sm" type="none"/>
            <a:tailEnd len="sm" w="sm" type="none"/>
          </a:ln>
          <a:effectLst>
            <a:outerShdw blurRad="57150" rotWithShape="0" algn="bl" dir="10800000" dist="123825">
              <a:srgbClr val="000000">
                <a:alpha val="50000"/>
              </a:srgbClr>
            </a:outerShdw>
          </a:effectLst>
        </p:spPr>
      </p:pic>
      <p:pic>
        <p:nvPicPr>
          <p:cNvPr id="258" name="Google Shape;258;p35"/>
          <p:cNvPicPr preferRelativeResize="0"/>
          <p:nvPr/>
        </p:nvPicPr>
        <p:blipFill rotWithShape="1">
          <a:blip r:embed="rId6">
            <a:alphaModFix/>
          </a:blip>
          <a:srcRect b="0" l="0" r="72336" t="0"/>
          <a:stretch/>
        </p:blipFill>
        <p:spPr>
          <a:xfrm>
            <a:off x="1552600" y="205650"/>
            <a:ext cx="453400" cy="433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6"/>
          <p:cNvSpPr txBox="1"/>
          <p:nvPr>
            <p:ph type="title"/>
          </p:nvPr>
        </p:nvSpPr>
        <p:spPr>
          <a:xfrm>
            <a:off x="457200" y="655475"/>
            <a:ext cx="8229600" cy="740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
                <a:solidFill>
                  <a:srgbClr val="009999"/>
                </a:solidFill>
              </a:rPr>
              <a:t>QC Categories</a:t>
            </a:r>
            <a:endParaRPr>
              <a:solidFill>
                <a:srgbClr val="009999"/>
              </a:solidFill>
            </a:endParaRPr>
          </a:p>
        </p:txBody>
      </p:sp>
      <p:sp>
        <p:nvSpPr>
          <p:cNvPr id="265" name="Google Shape;265;p36"/>
          <p:cNvSpPr txBox="1"/>
          <p:nvPr>
            <p:ph idx="1" type="body"/>
          </p:nvPr>
        </p:nvSpPr>
        <p:spPr>
          <a:xfrm>
            <a:off x="457200" y="1511425"/>
            <a:ext cx="8229600" cy="3148800"/>
          </a:xfrm>
          <a:prstGeom prst="rect">
            <a:avLst/>
          </a:prstGeom>
          <a:noFill/>
          <a:ln>
            <a:noFill/>
          </a:ln>
        </p:spPr>
        <p:txBody>
          <a:bodyPr anchorCtr="0" anchor="t" bIns="45700" lIns="91425" spcFirstLastPara="1" rIns="91425" wrap="square" tIns="45700">
            <a:noAutofit/>
          </a:bodyPr>
          <a:lstStyle/>
          <a:p>
            <a:pPr indent="-342900" lvl="0" marL="342900" rtl="0" algn="l">
              <a:lnSpc>
                <a:spcPct val="115000"/>
              </a:lnSpc>
              <a:spcBef>
                <a:spcPts val="0"/>
              </a:spcBef>
              <a:spcAft>
                <a:spcPts val="0"/>
              </a:spcAft>
              <a:buClr>
                <a:srgbClr val="595959"/>
              </a:buClr>
              <a:buSzPts val="1800"/>
              <a:buChar char="❑"/>
            </a:pPr>
            <a:r>
              <a:rPr lang="en" sz="1800" u="sng">
                <a:solidFill>
                  <a:srgbClr val="595959"/>
                </a:solidFill>
                <a:latin typeface="Arial"/>
                <a:ea typeface="Arial"/>
                <a:cs typeface="Arial"/>
                <a:sym typeface="Arial"/>
              </a:rPr>
              <a:t>ArcSDE Domain Violations</a:t>
            </a:r>
            <a:endParaRPr sz="1800" u="sng">
              <a:solidFill>
                <a:srgbClr val="595959"/>
              </a:solidFill>
              <a:latin typeface="Arial"/>
              <a:ea typeface="Arial"/>
              <a:cs typeface="Arial"/>
              <a:sym typeface="Arial"/>
            </a:endParaRPr>
          </a:p>
          <a:p>
            <a:pPr indent="-285750" lvl="1" marL="742950" rtl="0" algn="l">
              <a:lnSpc>
                <a:spcPct val="115000"/>
              </a:lnSpc>
              <a:spcBef>
                <a:spcPts val="0"/>
              </a:spcBef>
              <a:spcAft>
                <a:spcPts val="0"/>
              </a:spcAft>
              <a:buClr>
                <a:srgbClr val="595959"/>
              </a:buClr>
              <a:buSzPts val="1800"/>
              <a:buFont typeface="Arial"/>
              <a:buChar char="–"/>
            </a:pPr>
            <a:r>
              <a:rPr lang="en" sz="1800">
                <a:solidFill>
                  <a:srgbClr val="595959"/>
                </a:solidFill>
                <a:latin typeface="Arial"/>
                <a:ea typeface="Arial"/>
                <a:cs typeface="Arial"/>
                <a:sym typeface="Arial"/>
              </a:rPr>
              <a:t>All domain controlled layers/fields minus pre-determined exclusion list</a:t>
            </a:r>
            <a:br>
              <a:rPr lang="en" sz="1800">
                <a:solidFill>
                  <a:srgbClr val="595959"/>
                </a:solidFill>
                <a:latin typeface="Arial"/>
                <a:ea typeface="Arial"/>
                <a:cs typeface="Arial"/>
                <a:sym typeface="Arial"/>
              </a:rPr>
            </a:br>
            <a:endParaRPr sz="1800">
              <a:solidFill>
                <a:srgbClr val="595959"/>
              </a:solidFill>
              <a:latin typeface="Arial"/>
              <a:ea typeface="Arial"/>
              <a:cs typeface="Arial"/>
              <a:sym typeface="Arial"/>
            </a:endParaRPr>
          </a:p>
          <a:p>
            <a:pPr indent="-342900" lvl="0" marL="342900" rtl="0" algn="l">
              <a:lnSpc>
                <a:spcPct val="115000"/>
              </a:lnSpc>
              <a:spcBef>
                <a:spcPts val="0"/>
              </a:spcBef>
              <a:spcAft>
                <a:spcPts val="0"/>
              </a:spcAft>
              <a:buClr>
                <a:srgbClr val="595959"/>
              </a:buClr>
              <a:buSzPts val="1800"/>
              <a:buFont typeface="Arial"/>
              <a:buChar char="❑"/>
            </a:pPr>
            <a:r>
              <a:rPr lang="en" sz="1800" u="sng">
                <a:solidFill>
                  <a:srgbClr val="595959"/>
                </a:solidFill>
                <a:latin typeface="Arial"/>
                <a:ea typeface="Arial"/>
                <a:cs typeface="Arial"/>
                <a:sym typeface="Arial"/>
              </a:rPr>
              <a:t>LRS Event Errors</a:t>
            </a:r>
            <a:endParaRPr sz="1800" u="sng">
              <a:solidFill>
                <a:srgbClr val="595959"/>
              </a:solidFill>
              <a:latin typeface="Arial"/>
              <a:ea typeface="Arial"/>
              <a:cs typeface="Arial"/>
              <a:sym typeface="Arial"/>
            </a:endParaRPr>
          </a:p>
          <a:p>
            <a:pPr indent="-285750" lvl="1" marL="742950" rtl="0" algn="l">
              <a:lnSpc>
                <a:spcPct val="115000"/>
              </a:lnSpc>
              <a:spcBef>
                <a:spcPts val="0"/>
              </a:spcBef>
              <a:spcAft>
                <a:spcPts val="0"/>
              </a:spcAft>
              <a:buClr>
                <a:srgbClr val="595959"/>
              </a:buClr>
              <a:buSzPts val="1800"/>
              <a:buFont typeface="Arial"/>
              <a:buChar char="–"/>
            </a:pPr>
            <a:r>
              <a:rPr lang="en" sz="1800">
                <a:solidFill>
                  <a:srgbClr val="595959"/>
                </a:solidFill>
                <a:latin typeface="Arial"/>
                <a:ea typeface="Arial"/>
                <a:cs typeface="Arial"/>
                <a:sym typeface="Arial"/>
              </a:rPr>
              <a:t>Gaps, Overlaps, Out-Of-Bound events</a:t>
            </a:r>
            <a:br>
              <a:rPr lang="en" sz="1800">
                <a:solidFill>
                  <a:srgbClr val="595959"/>
                </a:solidFill>
                <a:latin typeface="Arial"/>
                <a:ea typeface="Arial"/>
                <a:cs typeface="Arial"/>
                <a:sym typeface="Arial"/>
              </a:rPr>
            </a:br>
            <a:endParaRPr sz="1800">
              <a:solidFill>
                <a:srgbClr val="595959"/>
              </a:solidFill>
              <a:latin typeface="Arial"/>
              <a:ea typeface="Arial"/>
              <a:cs typeface="Arial"/>
              <a:sym typeface="Arial"/>
            </a:endParaRPr>
          </a:p>
          <a:p>
            <a:pPr indent="-342900" lvl="0" marL="342900" rtl="0" algn="l">
              <a:lnSpc>
                <a:spcPct val="115000"/>
              </a:lnSpc>
              <a:spcBef>
                <a:spcPts val="0"/>
              </a:spcBef>
              <a:spcAft>
                <a:spcPts val="0"/>
              </a:spcAft>
              <a:buClr>
                <a:srgbClr val="595959"/>
              </a:buClr>
              <a:buSzPts val="1800"/>
              <a:buFont typeface="Arial"/>
              <a:buChar char="❑"/>
            </a:pPr>
            <a:r>
              <a:rPr lang="en" sz="1800" u="sng">
                <a:solidFill>
                  <a:srgbClr val="595959"/>
                </a:solidFill>
                <a:latin typeface="Arial"/>
                <a:ea typeface="Arial"/>
                <a:cs typeface="Arial"/>
                <a:sym typeface="Arial"/>
              </a:rPr>
              <a:t>LRS Route Network Errors</a:t>
            </a:r>
            <a:endParaRPr sz="1800" u="sng">
              <a:solidFill>
                <a:srgbClr val="595959"/>
              </a:solidFill>
              <a:latin typeface="Arial"/>
              <a:ea typeface="Arial"/>
              <a:cs typeface="Arial"/>
              <a:sym typeface="Arial"/>
            </a:endParaRPr>
          </a:p>
          <a:p>
            <a:pPr indent="-285750" lvl="1" marL="742950" rtl="0" algn="l">
              <a:lnSpc>
                <a:spcPct val="115000"/>
              </a:lnSpc>
              <a:spcBef>
                <a:spcPts val="0"/>
              </a:spcBef>
              <a:spcAft>
                <a:spcPts val="0"/>
              </a:spcAft>
              <a:buClr>
                <a:srgbClr val="595959"/>
              </a:buClr>
              <a:buSzPts val="1800"/>
              <a:buFont typeface="Arial"/>
              <a:buChar char="–"/>
            </a:pPr>
            <a:r>
              <a:rPr lang="en" sz="1800">
                <a:solidFill>
                  <a:srgbClr val="595959"/>
                </a:solidFill>
                <a:latin typeface="Arial"/>
                <a:ea typeface="Arial"/>
                <a:cs typeface="Arial"/>
                <a:sym typeface="Arial"/>
              </a:rPr>
              <a:t>Undershoots, Overshoots, Spikes, Overlaps, etc</a:t>
            </a:r>
            <a:br>
              <a:rPr lang="en" sz="1800">
                <a:solidFill>
                  <a:srgbClr val="595959"/>
                </a:solidFill>
                <a:latin typeface="Arial"/>
                <a:ea typeface="Arial"/>
                <a:cs typeface="Arial"/>
                <a:sym typeface="Arial"/>
              </a:rPr>
            </a:br>
            <a:endParaRPr sz="1800">
              <a:solidFill>
                <a:srgbClr val="595959"/>
              </a:solidFill>
              <a:latin typeface="Arial"/>
              <a:ea typeface="Arial"/>
              <a:cs typeface="Arial"/>
              <a:sym typeface="Arial"/>
            </a:endParaRPr>
          </a:p>
          <a:p>
            <a:pPr indent="-342900" lvl="0" marL="342900" rtl="0" algn="l">
              <a:lnSpc>
                <a:spcPct val="115000"/>
              </a:lnSpc>
              <a:spcBef>
                <a:spcPts val="0"/>
              </a:spcBef>
              <a:spcAft>
                <a:spcPts val="0"/>
              </a:spcAft>
              <a:buClr>
                <a:srgbClr val="595959"/>
              </a:buClr>
              <a:buSzPts val="1800"/>
              <a:buFont typeface="Arial"/>
              <a:buChar char="★"/>
            </a:pPr>
            <a:r>
              <a:rPr i="1" lang="en" sz="1800" u="sng">
                <a:solidFill>
                  <a:srgbClr val="595959"/>
                </a:solidFill>
                <a:latin typeface="Arial"/>
                <a:ea typeface="Arial"/>
                <a:cs typeface="Arial"/>
                <a:sym typeface="Arial"/>
              </a:rPr>
              <a:t>Triggered Updates</a:t>
            </a:r>
            <a:endParaRPr i="1" sz="1800" u="sng">
              <a:solidFill>
                <a:srgbClr val="595959"/>
              </a:solidFill>
              <a:latin typeface="Arial"/>
              <a:ea typeface="Arial"/>
              <a:cs typeface="Arial"/>
              <a:sym typeface="Arial"/>
            </a:endParaRPr>
          </a:p>
          <a:p>
            <a:pPr indent="-285750" lvl="1" marL="742950" rtl="0" algn="l">
              <a:lnSpc>
                <a:spcPct val="115000"/>
              </a:lnSpc>
              <a:spcBef>
                <a:spcPts val="0"/>
              </a:spcBef>
              <a:spcAft>
                <a:spcPts val="0"/>
              </a:spcAft>
              <a:buClr>
                <a:srgbClr val="595959"/>
              </a:buClr>
              <a:buSzPts val="1800"/>
              <a:buFont typeface="Arial"/>
              <a:buChar char="–"/>
            </a:pPr>
            <a:r>
              <a:rPr lang="en" sz="1800">
                <a:solidFill>
                  <a:srgbClr val="595959"/>
                </a:solidFill>
                <a:latin typeface="Arial"/>
                <a:ea typeface="Arial"/>
                <a:cs typeface="Arial"/>
                <a:sym typeface="Arial"/>
              </a:rPr>
              <a:t>Error resulting </a:t>
            </a:r>
            <a:r>
              <a:rPr lang="en" sz="1800">
                <a:solidFill>
                  <a:srgbClr val="595959"/>
                </a:solidFill>
                <a:latin typeface="Arial"/>
                <a:ea typeface="Arial"/>
                <a:cs typeface="Arial"/>
                <a:sym typeface="Arial"/>
              </a:rPr>
              <a:t>from route edit propagating to event</a:t>
            </a:r>
            <a:endParaRPr sz="1800">
              <a:solidFill>
                <a:srgbClr val="595959"/>
              </a:solidFill>
              <a:latin typeface="Arial"/>
              <a:ea typeface="Arial"/>
              <a:cs typeface="Arial"/>
              <a:sym typeface="Arial"/>
            </a:endParaRPr>
          </a:p>
          <a:p>
            <a:pPr indent="0" lvl="0" marL="342900" rtl="0" algn="l">
              <a:lnSpc>
                <a:spcPct val="115000"/>
              </a:lnSpc>
              <a:spcBef>
                <a:spcPts val="1200"/>
              </a:spcBef>
              <a:spcAft>
                <a:spcPts val="0"/>
              </a:spcAft>
              <a:buNone/>
            </a:pPr>
            <a:r>
              <a:t/>
            </a:r>
            <a:endParaRPr sz="1800">
              <a:solidFill>
                <a:srgbClr val="595959"/>
              </a:solidFill>
              <a:latin typeface="Arial"/>
              <a:ea typeface="Arial"/>
              <a:cs typeface="Arial"/>
              <a:sym typeface="Arial"/>
            </a:endParaRPr>
          </a:p>
          <a:p>
            <a:pPr indent="-190500" lvl="0" marL="342900" rtl="0" algn="l">
              <a:spcBef>
                <a:spcPts val="1200"/>
              </a:spcBef>
              <a:spcAft>
                <a:spcPts val="0"/>
              </a:spcAft>
              <a:buClr>
                <a:schemeClr val="dk1"/>
              </a:buClr>
              <a:buSzPts val="2400"/>
              <a:buFont typeface="Noto Sans Symbols"/>
              <a:buNone/>
            </a:pPr>
            <a:r>
              <a:t/>
            </a:r>
            <a:endParaRPr sz="2400"/>
          </a:p>
          <a:p>
            <a:pPr indent="-190500" lvl="0" marL="342900" rtl="0" algn="l">
              <a:spcBef>
                <a:spcPts val="480"/>
              </a:spcBef>
              <a:spcAft>
                <a:spcPts val="0"/>
              </a:spcAft>
              <a:buClr>
                <a:schemeClr val="dk1"/>
              </a:buClr>
              <a:buSzPts val="2400"/>
              <a:buFont typeface="Noto Sans Symbols"/>
              <a:buNone/>
            </a:pPr>
            <a:r>
              <a:t/>
            </a:r>
            <a:endParaRPr sz="2400"/>
          </a:p>
          <a:p>
            <a:pPr indent="-241300" lvl="0" marL="342900" rtl="0" algn="l">
              <a:spcBef>
                <a:spcPts val="320"/>
              </a:spcBef>
              <a:spcAft>
                <a:spcPts val="0"/>
              </a:spcAft>
              <a:buClr>
                <a:schemeClr val="dk1"/>
              </a:buClr>
              <a:buSzPts val="1600"/>
              <a:buNone/>
            </a:pPr>
            <a:r>
              <a:t/>
            </a:r>
            <a:endParaRPr sz="1600"/>
          </a:p>
          <a:p>
            <a:pPr indent="-190500" lvl="0" marL="342900" rtl="0" algn="l">
              <a:spcBef>
                <a:spcPts val="480"/>
              </a:spcBef>
              <a:spcAft>
                <a:spcPts val="0"/>
              </a:spcAft>
              <a:buClr>
                <a:schemeClr val="dk1"/>
              </a:buClr>
              <a:buSzPts val="2400"/>
              <a:buNone/>
            </a:pPr>
            <a:r>
              <a:t/>
            </a:r>
            <a:endParaRPr sz="2400"/>
          </a:p>
          <a:p>
            <a:pPr indent="-184150" lvl="0" marL="342900" rtl="0" algn="l">
              <a:spcBef>
                <a:spcPts val="500"/>
              </a:spcBef>
              <a:spcAft>
                <a:spcPts val="0"/>
              </a:spcAft>
              <a:buClr>
                <a:schemeClr val="dk1"/>
              </a:buClr>
              <a:buSzPts val="2500"/>
              <a:buFont typeface="Noto Sans Symbols"/>
              <a:buNone/>
            </a:pPr>
            <a:r>
              <a:t/>
            </a:r>
            <a:endParaRPr sz="2500"/>
          </a:p>
          <a:p>
            <a:pPr indent="0" lvl="1" marL="365760" rtl="0" algn="l">
              <a:spcBef>
                <a:spcPts val="400"/>
              </a:spcBef>
              <a:spcAft>
                <a:spcPts val="0"/>
              </a:spcAft>
              <a:buClr>
                <a:schemeClr val="dk1"/>
              </a:buClr>
              <a:buSzPts val="2000"/>
              <a:buNone/>
            </a:pPr>
            <a:r>
              <a:t/>
            </a:r>
            <a:endParaRPr sz="2000"/>
          </a:p>
          <a:p>
            <a:pPr indent="-158750" lvl="1" marL="651510" rtl="0" algn="l">
              <a:spcBef>
                <a:spcPts val="400"/>
              </a:spcBef>
              <a:spcAft>
                <a:spcPts val="0"/>
              </a:spcAft>
              <a:buClr>
                <a:schemeClr val="dk1"/>
              </a:buClr>
              <a:buSzPts val="2000"/>
              <a:buFont typeface="Noto Sans Symbols"/>
              <a:buNone/>
            </a:pPr>
            <a:r>
              <a:t/>
            </a:r>
            <a:endParaRPr sz="2000"/>
          </a:p>
          <a:p>
            <a:pPr indent="-165100" lvl="1" marL="651510" rtl="0" algn="l">
              <a:spcBef>
                <a:spcPts val="380"/>
              </a:spcBef>
              <a:spcAft>
                <a:spcPts val="0"/>
              </a:spcAft>
              <a:buClr>
                <a:schemeClr val="dk1"/>
              </a:buClr>
              <a:buSzPts val="1900"/>
              <a:buFont typeface="Noto Sans Symbols"/>
              <a:buNone/>
            </a:pPr>
            <a:r>
              <a:t/>
            </a:r>
            <a:endParaRPr sz="1900"/>
          </a:p>
          <a:p>
            <a:pPr indent="-139700" lvl="0" marL="342900" rtl="0" algn="l">
              <a:spcBef>
                <a:spcPts val="640"/>
              </a:spcBef>
              <a:spcAft>
                <a:spcPts val="0"/>
              </a:spcAft>
              <a:buClr>
                <a:schemeClr val="dk1"/>
              </a:buClr>
              <a:buSzPts val="3200"/>
              <a:buNone/>
            </a:pPr>
            <a:r>
              <a:t/>
            </a:r>
            <a:endParaRPr/>
          </a:p>
        </p:txBody>
      </p:sp>
      <p:pic>
        <p:nvPicPr>
          <p:cNvPr descr="C:\Users\c3344\AppData\Local\Microsoft\Windows\Temporary Internet Files\Content.IE5\BXCKXXMC\blockpage[1].gif" id="266" name="Google Shape;266;p36"/>
          <p:cNvPicPr preferRelativeResize="0"/>
          <p:nvPr/>
        </p:nvPicPr>
        <p:blipFill rotWithShape="1">
          <a:blip r:embed="rId3">
            <a:alphaModFix/>
          </a:blip>
          <a:srcRect b="0" l="0" r="0" t="0"/>
          <a:stretch/>
        </p:blipFill>
        <p:spPr>
          <a:xfrm>
            <a:off x="4562475" y="2568178"/>
            <a:ext cx="19050" cy="7144"/>
          </a:xfrm>
          <a:prstGeom prst="rect">
            <a:avLst/>
          </a:prstGeom>
          <a:noFill/>
          <a:ln>
            <a:noFill/>
          </a:ln>
        </p:spPr>
      </p:pic>
      <p:pic>
        <p:nvPicPr>
          <p:cNvPr descr="C:\Users\c3344\AppData\Local\Microsoft\Windows\Temporary Internet Files\Content.IE5\431HJC6H\blockpage[1].gif" id="267" name="Google Shape;267;p36"/>
          <p:cNvPicPr preferRelativeResize="0"/>
          <p:nvPr/>
        </p:nvPicPr>
        <p:blipFill rotWithShape="1">
          <a:blip r:embed="rId3">
            <a:alphaModFix/>
          </a:blip>
          <a:srcRect b="0" l="0" r="0" t="0"/>
          <a:stretch/>
        </p:blipFill>
        <p:spPr>
          <a:xfrm>
            <a:off x="4562475" y="2568178"/>
            <a:ext cx="19050" cy="7144"/>
          </a:xfrm>
          <a:prstGeom prst="rect">
            <a:avLst/>
          </a:prstGeom>
          <a:noFill/>
          <a:ln>
            <a:noFill/>
          </a:ln>
        </p:spPr>
      </p:pic>
      <p:pic>
        <p:nvPicPr>
          <p:cNvPr descr="C:\Users\c3344\AppData\Local\Microsoft\Windows\Temporary Internet Files\Content.IE5\2G8HVMOL\blockpage[1].gif" id="268" name="Google Shape;268;p36"/>
          <p:cNvPicPr preferRelativeResize="0"/>
          <p:nvPr/>
        </p:nvPicPr>
        <p:blipFill rotWithShape="1">
          <a:blip r:embed="rId3">
            <a:alphaModFix/>
          </a:blip>
          <a:srcRect b="0" l="0" r="0" t="0"/>
          <a:stretch/>
        </p:blipFill>
        <p:spPr>
          <a:xfrm>
            <a:off x="4562475" y="2568178"/>
            <a:ext cx="19050" cy="7144"/>
          </a:xfrm>
          <a:prstGeom prst="rect">
            <a:avLst/>
          </a:prstGeom>
          <a:noFill/>
          <a:ln>
            <a:noFill/>
          </a:ln>
        </p:spPr>
      </p:pic>
      <p:pic>
        <p:nvPicPr>
          <p:cNvPr descr="C:\Users\c3344\AppData\Local\Microsoft\Windows\Temporary Internet Files\Content.IE5\V3F8M42R\blockpage[1].gif" id="269" name="Google Shape;269;p36"/>
          <p:cNvPicPr preferRelativeResize="0"/>
          <p:nvPr/>
        </p:nvPicPr>
        <p:blipFill rotWithShape="1">
          <a:blip r:embed="rId3">
            <a:alphaModFix/>
          </a:blip>
          <a:srcRect b="0" l="0" r="0" t="0"/>
          <a:stretch/>
        </p:blipFill>
        <p:spPr>
          <a:xfrm>
            <a:off x="4562475" y="2568178"/>
            <a:ext cx="19050" cy="7144"/>
          </a:xfrm>
          <a:prstGeom prst="rect">
            <a:avLst/>
          </a:prstGeom>
          <a:noFill/>
          <a:ln>
            <a:noFill/>
          </a:ln>
        </p:spPr>
      </p:pic>
      <p:pic>
        <p:nvPicPr>
          <p:cNvPr id="270" name="Google Shape;270;p36"/>
          <p:cNvPicPr preferRelativeResize="0"/>
          <p:nvPr/>
        </p:nvPicPr>
        <p:blipFill rotWithShape="1">
          <a:blip r:embed="rId4">
            <a:alphaModFix/>
          </a:blip>
          <a:srcRect b="0" l="0" r="72336" t="0"/>
          <a:stretch/>
        </p:blipFill>
        <p:spPr>
          <a:xfrm>
            <a:off x="1552600" y="205650"/>
            <a:ext cx="453400" cy="433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7"/>
          <p:cNvSpPr txBox="1"/>
          <p:nvPr>
            <p:ph type="title"/>
          </p:nvPr>
        </p:nvSpPr>
        <p:spPr>
          <a:xfrm>
            <a:off x="457200" y="4305300"/>
            <a:ext cx="8229600" cy="857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
                <a:solidFill>
                  <a:srgbClr val="009999"/>
                </a:solidFill>
              </a:rPr>
              <a:t>QC Category - Domain</a:t>
            </a:r>
            <a:endParaRPr>
              <a:solidFill>
                <a:srgbClr val="009999"/>
              </a:solidFill>
            </a:endParaRPr>
          </a:p>
        </p:txBody>
      </p:sp>
      <p:pic>
        <p:nvPicPr>
          <p:cNvPr descr="C:\Users\c3344\AppData\Local\Microsoft\Windows\Temporary Internet Files\Content.IE5\BXCKXXMC\blockpage[1].gif" id="277" name="Google Shape;277;p37"/>
          <p:cNvPicPr preferRelativeResize="0"/>
          <p:nvPr/>
        </p:nvPicPr>
        <p:blipFill rotWithShape="1">
          <a:blip r:embed="rId3">
            <a:alphaModFix/>
          </a:blip>
          <a:srcRect b="0" l="0" r="0" t="0"/>
          <a:stretch/>
        </p:blipFill>
        <p:spPr>
          <a:xfrm>
            <a:off x="4562475" y="358378"/>
            <a:ext cx="19050" cy="7144"/>
          </a:xfrm>
          <a:prstGeom prst="rect">
            <a:avLst/>
          </a:prstGeom>
          <a:noFill/>
          <a:ln>
            <a:noFill/>
          </a:ln>
        </p:spPr>
      </p:pic>
      <p:pic>
        <p:nvPicPr>
          <p:cNvPr descr="C:\Users\c3344\AppData\Local\Microsoft\Windows\Temporary Internet Files\Content.IE5\431HJC6H\blockpage[1].gif" id="278" name="Google Shape;278;p37"/>
          <p:cNvPicPr preferRelativeResize="0"/>
          <p:nvPr/>
        </p:nvPicPr>
        <p:blipFill rotWithShape="1">
          <a:blip r:embed="rId3">
            <a:alphaModFix/>
          </a:blip>
          <a:srcRect b="0" l="0" r="0" t="0"/>
          <a:stretch/>
        </p:blipFill>
        <p:spPr>
          <a:xfrm>
            <a:off x="4562475" y="358378"/>
            <a:ext cx="19050" cy="7144"/>
          </a:xfrm>
          <a:prstGeom prst="rect">
            <a:avLst/>
          </a:prstGeom>
          <a:noFill/>
          <a:ln>
            <a:noFill/>
          </a:ln>
        </p:spPr>
      </p:pic>
      <p:pic>
        <p:nvPicPr>
          <p:cNvPr descr="C:\Users\c3344\AppData\Local\Microsoft\Windows\Temporary Internet Files\Content.IE5\2G8HVMOL\blockpage[1].gif" id="279" name="Google Shape;279;p37"/>
          <p:cNvPicPr preferRelativeResize="0"/>
          <p:nvPr/>
        </p:nvPicPr>
        <p:blipFill rotWithShape="1">
          <a:blip r:embed="rId3">
            <a:alphaModFix/>
          </a:blip>
          <a:srcRect b="0" l="0" r="0" t="0"/>
          <a:stretch/>
        </p:blipFill>
        <p:spPr>
          <a:xfrm>
            <a:off x="4562475" y="358378"/>
            <a:ext cx="19050" cy="7144"/>
          </a:xfrm>
          <a:prstGeom prst="rect">
            <a:avLst/>
          </a:prstGeom>
          <a:noFill/>
          <a:ln>
            <a:noFill/>
          </a:ln>
        </p:spPr>
      </p:pic>
      <p:pic>
        <p:nvPicPr>
          <p:cNvPr descr="C:\Users\c3344\AppData\Local\Microsoft\Windows\Temporary Internet Files\Content.IE5\V3F8M42R\blockpage[1].gif" id="280" name="Google Shape;280;p37"/>
          <p:cNvPicPr preferRelativeResize="0"/>
          <p:nvPr/>
        </p:nvPicPr>
        <p:blipFill rotWithShape="1">
          <a:blip r:embed="rId3">
            <a:alphaModFix/>
          </a:blip>
          <a:srcRect b="0" l="0" r="0" t="0"/>
          <a:stretch/>
        </p:blipFill>
        <p:spPr>
          <a:xfrm>
            <a:off x="4562475" y="358378"/>
            <a:ext cx="19050" cy="7144"/>
          </a:xfrm>
          <a:prstGeom prst="rect">
            <a:avLst/>
          </a:prstGeom>
          <a:noFill/>
          <a:ln>
            <a:noFill/>
          </a:ln>
        </p:spPr>
      </p:pic>
      <p:pic>
        <p:nvPicPr>
          <p:cNvPr id="281" name="Google Shape;281;p37"/>
          <p:cNvPicPr preferRelativeResize="0"/>
          <p:nvPr/>
        </p:nvPicPr>
        <p:blipFill>
          <a:blip r:embed="rId4">
            <a:alphaModFix/>
          </a:blip>
          <a:stretch>
            <a:fillRect/>
          </a:stretch>
        </p:blipFill>
        <p:spPr>
          <a:xfrm>
            <a:off x="1724556" y="709800"/>
            <a:ext cx="5694893" cy="4433700"/>
          </a:xfrm>
          <a:prstGeom prst="rect">
            <a:avLst/>
          </a:prstGeom>
          <a:noFill/>
          <a:ln>
            <a:noFill/>
          </a:ln>
        </p:spPr>
      </p:pic>
      <p:pic>
        <p:nvPicPr>
          <p:cNvPr id="282" name="Google Shape;282;p37"/>
          <p:cNvPicPr preferRelativeResize="0"/>
          <p:nvPr/>
        </p:nvPicPr>
        <p:blipFill>
          <a:blip r:embed="rId5">
            <a:alphaModFix/>
          </a:blip>
          <a:stretch>
            <a:fillRect/>
          </a:stretch>
        </p:blipFill>
        <p:spPr>
          <a:xfrm>
            <a:off x="0" y="1076996"/>
            <a:ext cx="9144000" cy="1534657"/>
          </a:xfrm>
          <a:prstGeom prst="rect">
            <a:avLst/>
          </a:prstGeom>
          <a:noFill/>
          <a:ln>
            <a:noFill/>
          </a:ln>
        </p:spPr>
      </p:pic>
      <p:pic>
        <p:nvPicPr>
          <p:cNvPr id="283" name="Google Shape;283;p37"/>
          <p:cNvPicPr preferRelativeResize="0"/>
          <p:nvPr/>
        </p:nvPicPr>
        <p:blipFill>
          <a:blip r:embed="rId6">
            <a:alphaModFix/>
          </a:blip>
          <a:stretch>
            <a:fillRect/>
          </a:stretch>
        </p:blipFill>
        <p:spPr>
          <a:xfrm>
            <a:off x="-8000" y="3001559"/>
            <a:ext cx="9143999" cy="1977081"/>
          </a:xfrm>
          <a:prstGeom prst="rect">
            <a:avLst/>
          </a:prstGeom>
          <a:noFill/>
          <a:ln>
            <a:noFill/>
          </a:ln>
        </p:spPr>
      </p:pic>
      <p:sp>
        <p:nvSpPr>
          <p:cNvPr id="284" name="Google Shape;284;p37"/>
          <p:cNvSpPr/>
          <p:nvPr/>
        </p:nvSpPr>
        <p:spPr>
          <a:xfrm>
            <a:off x="3257850" y="1327925"/>
            <a:ext cx="1124400" cy="1770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7"/>
          <p:cNvSpPr/>
          <p:nvPr/>
        </p:nvSpPr>
        <p:spPr>
          <a:xfrm>
            <a:off x="3257850" y="3312875"/>
            <a:ext cx="895500" cy="1770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6" name="Google Shape;286;p37"/>
          <p:cNvPicPr preferRelativeResize="0"/>
          <p:nvPr/>
        </p:nvPicPr>
        <p:blipFill rotWithShape="1">
          <a:blip r:embed="rId7">
            <a:alphaModFix/>
          </a:blip>
          <a:srcRect b="0" l="0" r="72336" t="0"/>
          <a:stretch/>
        </p:blipFill>
        <p:spPr>
          <a:xfrm>
            <a:off x="1552600" y="205650"/>
            <a:ext cx="453400" cy="433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81"/>
                                        </p:tgtEl>
                                      </p:cBhvr>
                                    </p:animEffect>
                                    <p:set>
                                      <p:cBhvr>
                                        <p:cTn dur="1" fill="hold">
                                          <p:stCondLst>
                                            <p:cond delay="1000"/>
                                          </p:stCondLst>
                                        </p:cTn>
                                        <p:tgtEl>
                                          <p:spTgt spid="28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8"/>
          <p:cNvSpPr txBox="1"/>
          <p:nvPr>
            <p:ph type="title"/>
          </p:nvPr>
        </p:nvSpPr>
        <p:spPr>
          <a:xfrm>
            <a:off x="457200" y="800100"/>
            <a:ext cx="8229600" cy="857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
                <a:solidFill>
                  <a:srgbClr val="009999"/>
                </a:solidFill>
              </a:rPr>
              <a:t>QC Category</a:t>
            </a:r>
            <a:r>
              <a:rPr lang="en">
                <a:solidFill>
                  <a:srgbClr val="009999"/>
                </a:solidFill>
              </a:rPr>
              <a:t> - Events</a:t>
            </a:r>
            <a:endParaRPr>
              <a:solidFill>
                <a:srgbClr val="009999"/>
              </a:solidFill>
            </a:endParaRPr>
          </a:p>
        </p:txBody>
      </p:sp>
      <p:pic>
        <p:nvPicPr>
          <p:cNvPr descr="C:\Users\c3344\AppData\Local\Microsoft\Windows\Temporary Internet Files\Content.IE5\BXCKXXMC\blockpage[1].gif" id="293" name="Google Shape;293;p38"/>
          <p:cNvPicPr preferRelativeResize="0"/>
          <p:nvPr/>
        </p:nvPicPr>
        <p:blipFill rotWithShape="1">
          <a:blip r:embed="rId3">
            <a:alphaModFix/>
          </a:blip>
          <a:srcRect b="0" l="0" r="0" t="0"/>
          <a:stretch/>
        </p:blipFill>
        <p:spPr>
          <a:xfrm>
            <a:off x="4562482" y="3340903"/>
            <a:ext cx="19050" cy="7144"/>
          </a:xfrm>
          <a:prstGeom prst="rect">
            <a:avLst/>
          </a:prstGeom>
          <a:noFill/>
          <a:ln>
            <a:noFill/>
          </a:ln>
        </p:spPr>
      </p:pic>
      <p:pic>
        <p:nvPicPr>
          <p:cNvPr descr="C:\Users\c3344\AppData\Local\Microsoft\Windows\Temporary Internet Files\Content.IE5\431HJC6H\blockpage[1].gif" id="294" name="Google Shape;294;p38"/>
          <p:cNvPicPr preferRelativeResize="0"/>
          <p:nvPr/>
        </p:nvPicPr>
        <p:blipFill rotWithShape="1">
          <a:blip r:embed="rId3">
            <a:alphaModFix/>
          </a:blip>
          <a:srcRect b="0" l="0" r="0" t="0"/>
          <a:stretch/>
        </p:blipFill>
        <p:spPr>
          <a:xfrm>
            <a:off x="4562482" y="3340903"/>
            <a:ext cx="19050" cy="7144"/>
          </a:xfrm>
          <a:prstGeom prst="rect">
            <a:avLst/>
          </a:prstGeom>
          <a:noFill/>
          <a:ln>
            <a:noFill/>
          </a:ln>
        </p:spPr>
      </p:pic>
      <p:pic>
        <p:nvPicPr>
          <p:cNvPr descr="C:\Users\c3344\AppData\Local\Microsoft\Windows\Temporary Internet Files\Content.IE5\2G8HVMOL\blockpage[1].gif" id="295" name="Google Shape;295;p38"/>
          <p:cNvPicPr preferRelativeResize="0"/>
          <p:nvPr/>
        </p:nvPicPr>
        <p:blipFill rotWithShape="1">
          <a:blip r:embed="rId3">
            <a:alphaModFix/>
          </a:blip>
          <a:srcRect b="0" l="0" r="0" t="0"/>
          <a:stretch/>
        </p:blipFill>
        <p:spPr>
          <a:xfrm>
            <a:off x="4562482" y="3340903"/>
            <a:ext cx="19050" cy="7144"/>
          </a:xfrm>
          <a:prstGeom prst="rect">
            <a:avLst/>
          </a:prstGeom>
          <a:noFill/>
          <a:ln>
            <a:noFill/>
          </a:ln>
        </p:spPr>
      </p:pic>
      <p:pic>
        <p:nvPicPr>
          <p:cNvPr descr="C:\Users\c3344\AppData\Local\Microsoft\Windows\Temporary Internet Files\Content.IE5\V3F8M42R\blockpage[1].gif" id="296" name="Google Shape;296;p38"/>
          <p:cNvPicPr preferRelativeResize="0"/>
          <p:nvPr/>
        </p:nvPicPr>
        <p:blipFill rotWithShape="1">
          <a:blip r:embed="rId3">
            <a:alphaModFix/>
          </a:blip>
          <a:srcRect b="0" l="0" r="0" t="0"/>
          <a:stretch/>
        </p:blipFill>
        <p:spPr>
          <a:xfrm>
            <a:off x="4562482" y="3340903"/>
            <a:ext cx="19050" cy="7144"/>
          </a:xfrm>
          <a:prstGeom prst="rect">
            <a:avLst/>
          </a:prstGeom>
          <a:noFill/>
          <a:ln>
            <a:noFill/>
          </a:ln>
        </p:spPr>
      </p:pic>
      <p:pic>
        <p:nvPicPr>
          <p:cNvPr id="297" name="Google Shape;297;p38"/>
          <p:cNvPicPr preferRelativeResize="0"/>
          <p:nvPr/>
        </p:nvPicPr>
        <p:blipFill>
          <a:blip r:embed="rId4">
            <a:alphaModFix/>
          </a:blip>
          <a:stretch>
            <a:fillRect/>
          </a:stretch>
        </p:blipFill>
        <p:spPr>
          <a:xfrm>
            <a:off x="1409700" y="1747797"/>
            <a:ext cx="6324600" cy="942975"/>
          </a:xfrm>
          <a:prstGeom prst="rect">
            <a:avLst/>
          </a:prstGeom>
          <a:noFill/>
          <a:ln>
            <a:noFill/>
          </a:ln>
        </p:spPr>
      </p:pic>
      <p:pic>
        <p:nvPicPr>
          <p:cNvPr id="298" name="Google Shape;298;p38"/>
          <p:cNvPicPr preferRelativeResize="0"/>
          <p:nvPr/>
        </p:nvPicPr>
        <p:blipFill>
          <a:blip r:embed="rId5">
            <a:alphaModFix/>
          </a:blip>
          <a:stretch>
            <a:fillRect/>
          </a:stretch>
        </p:blipFill>
        <p:spPr>
          <a:xfrm>
            <a:off x="1404938" y="2781072"/>
            <a:ext cx="6334125" cy="942975"/>
          </a:xfrm>
          <a:prstGeom prst="rect">
            <a:avLst/>
          </a:prstGeom>
          <a:noFill/>
          <a:ln>
            <a:noFill/>
          </a:ln>
        </p:spPr>
      </p:pic>
      <p:pic>
        <p:nvPicPr>
          <p:cNvPr id="299" name="Google Shape;299;p38"/>
          <p:cNvPicPr preferRelativeResize="0"/>
          <p:nvPr/>
        </p:nvPicPr>
        <p:blipFill>
          <a:blip r:embed="rId6">
            <a:alphaModFix/>
          </a:blip>
          <a:stretch>
            <a:fillRect/>
          </a:stretch>
        </p:blipFill>
        <p:spPr>
          <a:xfrm>
            <a:off x="1433513" y="3728772"/>
            <a:ext cx="6276975" cy="1028700"/>
          </a:xfrm>
          <a:prstGeom prst="rect">
            <a:avLst/>
          </a:prstGeom>
          <a:noFill/>
          <a:ln>
            <a:noFill/>
          </a:ln>
        </p:spPr>
      </p:pic>
      <p:pic>
        <p:nvPicPr>
          <p:cNvPr id="300" name="Google Shape;300;p38"/>
          <p:cNvPicPr preferRelativeResize="0"/>
          <p:nvPr/>
        </p:nvPicPr>
        <p:blipFill rotWithShape="1">
          <a:blip r:embed="rId7">
            <a:alphaModFix/>
          </a:blip>
          <a:srcRect b="0" l="0" r="72336" t="0"/>
          <a:stretch/>
        </p:blipFill>
        <p:spPr>
          <a:xfrm>
            <a:off x="1552600" y="205650"/>
            <a:ext cx="453400" cy="433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9"/>
          <p:cNvSpPr txBox="1"/>
          <p:nvPr>
            <p:ph type="title"/>
          </p:nvPr>
        </p:nvSpPr>
        <p:spPr>
          <a:xfrm>
            <a:off x="457200" y="800100"/>
            <a:ext cx="8229600" cy="857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
                <a:solidFill>
                  <a:srgbClr val="009999"/>
                </a:solidFill>
              </a:rPr>
              <a:t>QC Category</a:t>
            </a:r>
            <a:r>
              <a:rPr lang="en">
                <a:solidFill>
                  <a:srgbClr val="009999"/>
                </a:solidFill>
              </a:rPr>
              <a:t> - Routes</a:t>
            </a:r>
            <a:endParaRPr>
              <a:solidFill>
                <a:srgbClr val="009999"/>
              </a:solidFill>
            </a:endParaRPr>
          </a:p>
        </p:txBody>
      </p:sp>
      <p:pic>
        <p:nvPicPr>
          <p:cNvPr descr="C:\Users\c3344\AppData\Local\Microsoft\Windows\Temporary Internet Files\Content.IE5\BXCKXXMC\blockpage[1].gif" id="307" name="Google Shape;307;p39"/>
          <p:cNvPicPr preferRelativeResize="0"/>
          <p:nvPr/>
        </p:nvPicPr>
        <p:blipFill rotWithShape="1">
          <a:blip r:embed="rId3">
            <a:alphaModFix/>
          </a:blip>
          <a:srcRect b="0" l="0" r="0" t="0"/>
          <a:stretch/>
        </p:blipFill>
        <p:spPr>
          <a:xfrm>
            <a:off x="4562482" y="3340903"/>
            <a:ext cx="19050" cy="7144"/>
          </a:xfrm>
          <a:prstGeom prst="rect">
            <a:avLst/>
          </a:prstGeom>
          <a:noFill/>
          <a:ln>
            <a:noFill/>
          </a:ln>
        </p:spPr>
      </p:pic>
      <p:pic>
        <p:nvPicPr>
          <p:cNvPr descr="C:\Users\c3344\AppData\Local\Microsoft\Windows\Temporary Internet Files\Content.IE5\431HJC6H\blockpage[1].gif" id="308" name="Google Shape;308;p39"/>
          <p:cNvPicPr preferRelativeResize="0"/>
          <p:nvPr/>
        </p:nvPicPr>
        <p:blipFill rotWithShape="1">
          <a:blip r:embed="rId3">
            <a:alphaModFix/>
          </a:blip>
          <a:srcRect b="0" l="0" r="0" t="0"/>
          <a:stretch/>
        </p:blipFill>
        <p:spPr>
          <a:xfrm>
            <a:off x="4562482" y="3340903"/>
            <a:ext cx="19050" cy="7144"/>
          </a:xfrm>
          <a:prstGeom prst="rect">
            <a:avLst/>
          </a:prstGeom>
          <a:noFill/>
          <a:ln>
            <a:noFill/>
          </a:ln>
        </p:spPr>
      </p:pic>
      <p:pic>
        <p:nvPicPr>
          <p:cNvPr descr="C:\Users\c3344\AppData\Local\Microsoft\Windows\Temporary Internet Files\Content.IE5\2G8HVMOL\blockpage[1].gif" id="309" name="Google Shape;309;p39"/>
          <p:cNvPicPr preferRelativeResize="0"/>
          <p:nvPr/>
        </p:nvPicPr>
        <p:blipFill rotWithShape="1">
          <a:blip r:embed="rId3">
            <a:alphaModFix/>
          </a:blip>
          <a:srcRect b="0" l="0" r="0" t="0"/>
          <a:stretch/>
        </p:blipFill>
        <p:spPr>
          <a:xfrm>
            <a:off x="4562482" y="3340903"/>
            <a:ext cx="19050" cy="7144"/>
          </a:xfrm>
          <a:prstGeom prst="rect">
            <a:avLst/>
          </a:prstGeom>
          <a:noFill/>
          <a:ln>
            <a:noFill/>
          </a:ln>
        </p:spPr>
      </p:pic>
      <p:pic>
        <p:nvPicPr>
          <p:cNvPr descr="C:\Users\c3344\AppData\Local\Microsoft\Windows\Temporary Internet Files\Content.IE5\V3F8M42R\blockpage[1].gif" id="310" name="Google Shape;310;p39"/>
          <p:cNvPicPr preferRelativeResize="0"/>
          <p:nvPr/>
        </p:nvPicPr>
        <p:blipFill rotWithShape="1">
          <a:blip r:embed="rId3">
            <a:alphaModFix/>
          </a:blip>
          <a:srcRect b="0" l="0" r="0" t="0"/>
          <a:stretch/>
        </p:blipFill>
        <p:spPr>
          <a:xfrm>
            <a:off x="4562482" y="3340903"/>
            <a:ext cx="19050" cy="7144"/>
          </a:xfrm>
          <a:prstGeom prst="rect">
            <a:avLst/>
          </a:prstGeom>
          <a:noFill/>
          <a:ln>
            <a:noFill/>
          </a:ln>
        </p:spPr>
      </p:pic>
      <p:sp>
        <p:nvSpPr>
          <p:cNvPr id="311" name="Google Shape;311;p39"/>
          <p:cNvSpPr txBox="1"/>
          <p:nvPr>
            <p:ph idx="1" type="body"/>
          </p:nvPr>
        </p:nvSpPr>
        <p:spPr>
          <a:xfrm>
            <a:off x="457200" y="1575600"/>
            <a:ext cx="8229600" cy="3567900"/>
          </a:xfrm>
          <a:prstGeom prst="rect">
            <a:avLst/>
          </a:prstGeom>
          <a:noFill/>
          <a:ln>
            <a:noFill/>
          </a:ln>
        </p:spPr>
        <p:txBody>
          <a:bodyPr anchorCtr="0" anchor="t" bIns="45700" lIns="91425" spcFirstLastPara="1" rIns="91425" wrap="square" tIns="45700">
            <a:noAutofit/>
          </a:bodyPr>
          <a:lstStyle/>
          <a:p>
            <a:pPr indent="-342900" lvl="0" marL="342900" rtl="0" algn="l">
              <a:lnSpc>
                <a:spcPct val="115000"/>
              </a:lnSpc>
              <a:spcBef>
                <a:spcPts val="0"/>
              </a:spcBef>
              <a:spcAft>
                <a:spcPts val="0"/>
              </a:spcAft>
              <a:buClr>
                <a:srgbClr val="595959"/>
              </a:buClr>
              <a:buSzPts val="1800"/>
              <a:buChar char="❑"/>
            </a:pPr>
            <a:r>
              <a:rPr lang="en" sz="1800" u="sng">
                <a:solidFill>
                  <a:srgbClr val="595959"/>
                </a:solidFill>
                <a:latin typeface="Arial"/>
                <a:ea typeface="Arial"/>
                <a:cs typeface="Arial"/>
                <a:sym typeface="Arial"/>
              </a:rPr>
              <a:t>Geometry Errors</a:t>
            </a:r>
            <a:endParaRPr sz="1800" u="sng">
              <a:solidFill>
                <a:srgbClr val="595959"/>
              </a:solidFill>
              <a:latin typeface="Arial"/>
              <a:ea typeface="Arial"/>
              <a:cs typeface="Arial"/>
              <a:sym typeface="Arial"/>
            </a:endParaRPr>
          </a:p>
          <a:p>
            <a:pPr indent="-285750" lvl="1" marL="742950" rtl="0" algn="l">
              <a:lnSpc>
                <a:spcPct val="100000"/>
              </a:lnSpc>
              <a:spcBef>
                <a:spcPts val="0"/>
              </a:spcBef>
              <a:spcAft>
                <a:spcPts val="0"/>
              </a:spcAft>
              <a:buClr>
                <a:srgbClr val="595959"/>
              </a:buClr>
              <a:buSzPts val="1800"/>
              <a:buFont typeface="Arial"/>
              <a:buChar char="–"/>
            </a:pPr>
            <a:r>
              <a:rPr lang="en" sz="1800">
                <a:solidFill>
                  <a:srgbClr val="595959"/>
                </a:solidFill>
                <a:latin typeface="Arial"/>
                <a:ea typeface="Arial"/>
                <a:cs typeface="Arial"/>
                <a:sym typeface="Arial"/>
              </a:rPr>
              <a:t>Invalid, empty, degenerate, etc.</a:t>
            </a:r>
            <a:br>
              <a:rPr lang="en" sz="1800">
                <a:solidFill>
                  <a:srgbClr val="595959"/>
                </a:solidFill>
                <a:latin typeface="Arial"/>
                <a:ea typeface="Arial"/>
                <a:cs typeface="Arial"/>
                <a:sym typeface="Arial"/>
              </a:rPr>
            </a:br>
            <a:endParaRPr sz="1800">
              <a:solidFill>
                <a:srgbClr val="595959"/>
              </a:solidFill>
              <a:latin typeface="Arial"/>
              <a:ea typeface="Arial"/>
              <a:cs typeface="Arial"/>
              <a:sym typeface="Arial"/>
            </a:endParaRPr>
          </a:p>
          <a:p>
            <a:pPr indent="-342900" lvl="0" marL="342900" rtl="0" algn="l">
              <a:lnSpc>
                <a:spcPct val="115000"/>
              </a:lnSpc>
              <a:spcBef>
                <a:spcPts val="0"/>
              </a:spcBef>
              <a:spcAft>
                <a:spcPts val="0"/>
              </a:spcAft>
              <a:buClr>
                <a:srgbClr val="595959"/>
              </a:buClr>
              <a:buSzPts val="1800"/>
              <a:buFont typeface="Arial"/>
              <a:buChar char="❑"/>
            </a:pPr>
            <a:r>
              <a:rPr lang="en" sz="1800" u="sng">
                <a:solidFill>
                  <a:srgbClr val="595959"/>
                </a:solidFill>
                <a:latin typeface="Arial"/>
                <a:ea typeface="Arial"/>
                <a:cs typeface="Arial"/>
                <a:sym typeface="Arial"/>
              </a:rPr>
              <a:t>Route Measure Inconsistencies</a:t>
            </a:r>
            <a:endParaRPr sz="1800" u="sng">
              <a:solidFill>
                <a:srgbClr val="595959"/>
              </a:solidFill>
              <a:latin typeface="Arial"/>
              <a:ea typeface="Arial"/>
              <a:cs typeface="Arial"/>
              <a:sym typeface="Arial"/>
            </a:endParaRPr>
          </a:p>
          <a:p>
            <a:pPr indent="-285750" lvl="1" marL="742950" rtl="0" algn="l">
              <a:lnSpc>
                <a:spcPct val="100000"/>
              </a:lnSpc>
              <a:spcBef>
                <a:spcPts val="0"/>
              </a:spcBef>
              <a:spcAft>
                <a:spcPts val="0"/>
              </a:spcAft>
              <a:buClr>
                <a:srgbClr val="595959"/>
              </a:buClr>
              <a:buSzPts val="1800"/>
              <a:buFont typeface="Arial"/>
              <a:buChar char="–"/>
            </a:pPr>
            <a:r>
              <a:rPr lang="en" sz="1800">
                <a:solidFill>
                  <a:srgbClr val="595959"/>
                </a:solidFill>
                <a:latin typeface="Arial"/>
                <a:ea typeface="Arial"/>
                <a:cs typeface="Arial"/>
                <a:sym typeface="Arial"/>
              </a:rPr>
              <a:t>Monotonicity - one spatial location corresponds to one unique measure, and each unique measure corresponds to one spatial location.</a:t>
            </a:r>
            <a:br>
              <a:rPr lang="en" sz="1800">
                <a:solidFill>
                  <a:srgbClr val="595959"/>
                </a:solidFill>
                <a:latin typeface="Arial"/>
                <a:ea typeface="Arial"/>
                <a:cs typeface="Arial"/>
                <a:sym typeface="Arial"/>
              </a:rPr>
            </a:br>
            <a:endParaRPr sz="1800">
              <a:solidFill>
                <a:srgbClr val="595959"/>
              </a:solidFill>
              <a:latin typeface="Arial"/>
              <a:ea typeface="Arial"/>
              <a:cs typeface="Arial"/>
              <a:sym typeface="Arial"/>
            </a:endParaRPr>
          </a:p>
          <a:p>
            <a:pPr indent="-342900" lvl="0" marL="342900" rtl="0" algn="l">
              <a:lnSpc>
                <a:spcPct val="115000"/>
              </a:lnSpc>
              <a:spcBef>
                <a:spcPts val="0"/>
              </a:spcBef>
              <a:spcAft>
                <a:spcPts val="0"/>
              </a:spcAft>
              <a:buClr>
                <a:srgbClr val="595959"/>
              </a:buClr>
              <a:buSzPts val="1800"/>
              <a:buFont typeface="Arial"/>
              <a:buChar char="❑"/>
            </a:pPr>
            <a:r>
              <a:rPr lang="en" sz="1800" u="sng">
                <a:solidFill>
                  <a:srgbClr val="595959"/>
                </a:solidFill>
                <a:latin typeface="Arial"/>
                <a:ea typeface="Arial"/>
                <a:cs typeface="Arial"/>
                <a:sym typeface="Arial"/>
              </a:rPr>
              <a:t>Route Vertex Inconsistencies</a:t>
            </a:r>
            <a:endParaRPr sz="1800" u="sng">
              <a:solidFill>
                <a:srgbClr val="595959"/>
              </a:solidFill>
              <a:latin typeface="Arial"/>
              <a:ea typeface="Arial"/>
              <a:cs typeface="Arial"/>
              <a:sym typeface="Arial"/>
            </a:endParaRPr>
          </a:p>
          <a:p>
            <a:pPr indent="-285750" lvl="1" marL="742950" rtl="0" algn="l">
              <a:lnSpc>
                <a:spcPct val="115000"/>
              </a:lnSpc>
              <a:spcBef>
                <a:spcPts val="0"/>
              </a:spcBef>
              <a:spcAft>
                <a:spcPts val="0"/>
              </a:spcAft>
              <a:buClr>
                <a:srgbClr val="595959"/>
              </a:buClr>
              <a:buSzPts val="1800"/>
              <a:buFont typeface="Arial"/>
              <a:buChar char="–"/>
            </a:pPr>
            <a:r>
              <a:rPr lang="en" sz="1800">
                <a:solidFill>
                  <a:srgbClr val="595959"/>
                </a:solidFill>
                <a:latin typeface="Arial"/>
                <a:ea typeface="Arial"/>
                <a:cs typeface="Arial"/>
                <a:sym typeface="Arial"/>
              </a:rPr>
              <a:t>Geometry contains short segments, points, minor gaps, undershoots, overshoots, or a switchbacks.</a:t>
            </a:r>
            <a:endParaRPr sz="1800">
              <a:solidFill>
                <a:srgbClr val="595959"/>
              </a:solidFill>
              <a:latin typeface="Arial"/>
              <a:ea typeface="Arial"/>
              <a:cs typeface="Arial"/>
              <a:sym typeface="Arial"/>
            </a:endParaRPr>
          </a:p>
          <a:p>
            <a:pPr indent="0" lvl="0" marL="342900" rtl="0" algn="l">
              <a:lnSpc>
                <a:spcPct val="115000"/>
              </a:lnSpc>
              <a:spcBef>
                <a:spcPts val="1200"/>
              </a:spcBef>
              <a:spcAft>
                <a:spcPts val="0"/>
              </a:spcAft>
              <a:buNone/>
            </a:pPr>
            <a:r>
              <a:t/>
            </a:r>
            <a:endParaRPr sz="1800">
              <a:solidFill>
                <a:srgbClr val="595959"/>
              </a:solidFill>
              <a:latin typeface="Arial"/>
              <a:ea typeface="Arial"/>
              <a:cs typeface="Arial"/>
              <a:sym typeface="Arial"/>
            </a:endParaRPr>
          </a:p>
          <a:p>
            <a:pPr indent="-190500" lvl="0" marL="342900" rtl="0" algn="l">
              <a:spcBef>
                <a:spcPts val="1200"/>
              </a:spcBef>
              <a:spcAft>
                <a:spcPts val="0"/>
              </a:spcAft>
              <a:buClr>
                <a:schemeClr val="dk1"/>
              </a:buClr>
              <a:buSzPts val="2400"/>
              <a:buFont typeface="Noto Sans Symbols"/>
              <a:buNone/>
            </a:pPr>
            <a:r>
              <a:t/>
            </a:r>
            <a:endParaRPr sz="2400"/>
          </a:p>
          <a:p>
            <a:pPr indent="-190500" lvl="0" marL="342900" rtl="0" algn="l">
              <a:spcBef>
                <a:spcPts val="480"/>
              </a:spcBef>
              <a:spcAft>
                <a:spcPts val="0"/>
              </a:spcAft>
              <a:buClr>
                <a:schemeClr val="dk1"/>
              </a:buClr>
              <a:buSzPts val="2400"/>
              <a:buFont typeface="Noto Sans Symbols"/>
              <a:buNone/>
            </a:pPr>
            <a:r>
              <a:t/>
            </a:r>
            <a:endParaRPr sz="2400"/>
          </a:p>
          <a:p>
            <a:pPr indent="-241300" lvl="0" marL="342900" rtl="0" algn="l">
              <a:spcBef>
                <a:spcPts val="320"/>
              </a:spcBef>
              <a:spcAft>
                <a:spcPts val="0"/>
              </a:spcAft>
              <a:buClr>
                <a:schemeClr val="dk1"/>
              </a:buClr>
              <a:buSzPts val="1600"/>
              <a:buNone/>
            </a:pPr>
            <a:r>
              <a:t/>
            </a:r>
            <a:endParaRPr sz="1600"/>
          </a:p>
          <a:p>
            <a:pPr indent="-190500" lvl="0" marL="342900" rtl="0" algn="l">
              <a:spcBef>
                <a:spcPts val="480"/>
              </a:spcBef>
              <a:spcAft>
                <a:spcPts val="0"/>
              </a:spcAft>
              <a:buClr>
                <a:schemeClr val="dk1"/>
              </a:buClr>
              <a:buSzPts val="2400"/>
              <a:buNone/>
            </a:pPr>
            <a:r>
              <a:t/>
            </a:r>
            <a:endParaRPr sz="2400"/>
          </a:p>
          <a:p>
            <a:pPr indent="-184150" lvl="0" marL="342900" rtl="0" algn="l">
              <a:spcBef>
                <a:spcPts val="500"/>
              </a:spcBef>
              <a:spcAft>
                <a:spcPts val="0"/>
              </a:spcAft>
              <a:buClr>
                <a:schemeClr val="dk1"/>
              </a:buClr>
              <a:buSzPts val="2500"/>
              <a:buFont typeface="Noto Sans Symbols"/>
              <a:buNone/>
            </a:pPr>
            <a:r>
              <a:t/>
            </a:r>
            <a:endParaRPr sz="2500"/>
          </a:p>
          <a:p>
            <a:pPr indent="0" lvl="1" marL="365760" rtl="0" algn="l">
              <a:spcBef>
                <a:spcPts val="400"/>
              </a:spcBef>
              <a:spcAft>
                <a:spcPts val="0"/>
              </a:spcAft>
              <a:buClr>
                <a:schemeClr val="dk1"/>
              </a:buClr>
              <a:buSzPts val="2000"/>
              <a:buNone/>
            </a:pPr>
            <a:r>
              <a:t/>
            </a:r>
            <a:endParaRPr sz="2000"/>
          </a:p>
          <a:p>
            <a:pPr indent="-158750" lvl="1" marL="651510" rtl="0" algn="l">
              <a:spcBef>
                <a:spcPts val="400"/>
              </a:spcBef>
              <a:spcAft>
                <a:spcPts val="0"/>
              </a:spcAft>
              <a:buClr>
                <a:schemeClr val="dk1"/>
              </a:buClr>
              <a:buSzPts val="2000"/>
              <a:buFont typeface="Noto Sans Symbols"/>
              <a:buNone/>
            </a:pPr>
            <a:r>
              <a:t/>
            </a:r>
            <a:endParaRPr sz="2000"/>
          </a:p>
          <a:p>
            <a:pPr indent="-165100" lvl="1" marL="651510" rtl="0" algn="l">
              <a:spcBef>
                <a:spcPts val="380"/>
              </a:spcBef>
              <a:spcAft>
                <a:spcPts val="0"/>
              </a:spcAft>
              <a:buClr>
                <a:schemeClr val="dk1"/>
              </a:buClr>
              <a:buSzPts val="1900"/>
              <a:buFont typeface="Noto Sans Symbols"/>
              <a:buNone/>
            </a:pPr>
            <a:r>
              <a:t/>
            </a:r>
            <a:endParaRPr sz="1900"/>
          </a:p>
          <a:p>
            <a:pPr indent="-139700" lvl="0" marL="342900" rtl="0" algn="l">
              <a:spcBef>
                <a:spcPts val="640"/>
              </a:spcBef>
              <a:spcAft>
                <a:spcPts val="0"/>
              </a:spcAft>
              <a:buClr>
                <a:schemeClr val="dk1"/>
              </a:buClr>
              <a:buSzPts val="3200"/>
              <a:buNone/>
            </a:pPr>
            <a:r>
              <a:t/>
            </a:r>
            <a:endParaRPr/>
          </a:p>
        </p:txBody>
      </p:sp>
      <p:pic>
        <p:nvPicPr>
          <p:cNvPr id="312" name="Google Shape;312;p39"/>
          <p:cNvPicPr preferRelativeResize="0"/>
          <p:nvPr/>
        </p:nvPicPr>
        <p:blipFill rotWithShape="1">
          <a:blip r:embed="rId4">
            <a:alphaModFix/>
          </a:blip>
          <a:srcRect b="0" l="0" r="72336" t="0"/>
          <a:stretch/>
        </p:blipFill>
        <p:spPr>
          <a:xfrm>
            <a:off x="1552600" y="205650"/>
            <a:ext cx="453400" cy="433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0" st="0"/>
                                            </p:txEl>
                                          </p:spTgt>
                                        </p:tgtEl>
                                        <p:attrNameLst>
                                          <p:attrName>style.visibility</p:attrName>
                                        </p:attrNameLst>
                                      </p:cBhvr>
                                      <p:to>
                                        <p:strVal val="visible"/>
                                      </p:to>
                                    </p:set>
                                    <p:animEffect filter="fade" transition="in">
                                      <p:cBhvr>
                                        <p:cTn dur="1000"/>
                                        <p:tgtEl>
                                          <p:spTgt spid="3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1" st="1"/>
                                            </p:txEl>
                                          </p:spTgt>
                                        </p:tgtEl>
                                        <p:attrNameLst>
                                          <p:attrName>style.visibility</p:attrName>
                                        </p:attrNameLst>
                                      </p:cBhvr>
                                      <p:to>
                                        <p:strVal val="visible"/>
                                      </p:to>
                                    </p:set>
                                    <p:animEffect filter="fade" transition="in">
                                      <p:cBhvr>
                                        <p:cTn dur="1000"/>
                                        <p:tgtEl>
                                          <p:spTgt spid="3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2" st="2"/>
                                            </p:txEl>
                                          </p:spTgt>
                                        </p:tgtEl>
                                        <p:attrNameLst>
                                          <p:attrName>style.visibility</p:attrName>
                                        </p:attrNameLst>
                                      </p:cBhvr>
                                      <p:to>
                                        <p:strVal val="visible"/>
                                      </p:to>
                                    </p:set>
                                    <p:animEffect filter="fade" transition="in">
                                      <p:cBhvr>
                                        <p:cTn dur="1000"/>
                                        <p:tgtEl>
                                          <p:spTgt spid="31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3" st="3"/>
                                            </p:txEl>
                                          </p:spTgt>
                                        </p:tgtEl>
                                        <p:attrNameLst>
                                          <p:attrName>style.visibility</p:attrName>
                                        </p:attrNameLst>
                                      </p:cBhvr>
                                      <p:to>
                                        <p:strVal val="visible"/>
                                      </p:to>
                                    </p:set>
                                    <p:animEffect filter="fade" transition="in">
                                      <p:cBhvr>
                                        <p:cTn dur="1000"/>
                                        <p:tgtEl>
                                          <p:spTgt spid="31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4" st="4"/>
                                            </p:txEl>
                                          </p:spTgt>
                                        </p:tgtEl>
                                        <p:attrNameLst>
                                          <p:attrName>style.visibility</p:attrName>
                                        </p:attrNameLst>
                                      </p:cBhvr>
                                      <p:to>
                                        <p:strVal val="visible"/>
                                      </p:to>
                                    </p:set>
                                    <p:animEffect filter="fade" transition="in">
                                      <p:cBhvr>
                                        <p:cTn dur="1000"/>
                                        <p:tgtEl>
                                          <p:spTgt spid="31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5" st="5"/>
                                            </p:txEl>
                                          </p:spTgt>
                                        </p:tgtEl>
                                        <p:attrNameLst>
                                          <p:attrName>style.visibility</p:attrName>
                                        </p:attrNameLst>
                                      </p:cBhvr>
                                      <p:to>
                                        <p:strVal val="visible"/>
                                      </p:to>
                                    </p:set>
                                    <p:animEffect filter="fade" transition="in">
                                      <p:cBhvr>
                                        <p:cTn dur="1000"/>
                                        <p:tgtEl>
                                          <p:spTgt spid="31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6" st="6"/>
                                            </p:txEl>
                                          </p:spTgt>
                                        </p:tgtEl>
                                        <p:attrNameLst>
                                          <p:attrName>style.visibility</p:attrName>
                                        </p:attrNameLst>
                                      </p:cBhvr>
                                      <p:to>
                                        <p:strVal val="visible"/>
                                      </p:to>
                                    </p:set>
                                    <p:animEffect filter="fade" transition="in">
                                      <p:cBhvr>
                                        <p:cTn dur="1000"/>
                                        <p:tgtEl>
                                          <p:spTgt spid="31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7" st="7"/>
                                            </p:txEl>
                                          </p:spTgt>
                                        </p:tgtEl>
                                        <p:attrNameLst>
                                          <p:attrName>style.visibility</p:attrName>
                                        </p:attrNameLst>
                                      </p:cBhvr>
                                      <p:to>
                                        <p:strVal val="visible"/>
                                      </p:to>
                                    </p:set>
                                    <p:animEffect filter="fade" transition="in">
                                      <p:cBhvr>
                                        <p:cTn dur="1000"/>
                                        <p:tgtEl>
                                          <p:spTgt spid="31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8" st="8"/>
                                            </p:txEl>
                                          </p:spTgt>
                                        </p:tgtEl>
                                        <p:attrNameLst>
                                          <p:attrName>style.visibility</p:attrName>
                                        </p:attrNameLst>
                                      </p:cBhvr>
                                      <p:to>
                                        <p:strVal val="visible"/>
                                      </p:to>
                                    </p:set>
                                    <p:animEffect filter="fade" transition="in">
                                      <p:cBhvr>
                                        <p:cTn dur="1000"/>
                                        <p:tgtEl>
                                          <p:spTgt spid="31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9" st="9"/>
                                            </p:txEl>
                                          </p:spTgt>
                                        </p:tgtEl>
                                        <p:attrNameLst>
                                          <p:attrName>style.visibility</p:attrName>
                                        </p:attrNameLst>
                                      </p:cBhvr>
                                      <p:to>
                                        <p:strVal val="visible"/>
                                      </p:to>
                                    </p:set>
                                    <p:animEffect filter="fade" transition="in">
                                      <p:cBhvr>
                                        <p:cTn dur="1000"/>
                                        <p:tgtEl>
                                          <p:spTgt spid="311">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10" st="10"/>
                                            </p:txEl>
                                          </p:spTgt>
                                        </p:tgtEl>
                                        <p:attrNameLst>
                                          <p:attrName>style.visibility</p:attrName>
                                        </p:attrNameLst>
                                      </p:cBhvr>
                                      <p:to>
                                        <p:strVal val="visible"/>
                                      </p:to>
                                    </p:set>
                                    <p:animEffect filter="fade" transition="in">
                                      <p:cBhvr>
                                        <p:cTn dur="1000"/>
                                        <p:tgtEl>
                                          <p:spTgt spid="311">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11" st="11"/>
                                            </p:txEl>
                                          </p:spTgt>
                                        </p:tgtEl>
                                        <p:attrNameLst>
                                          <p:attrName>style.visibility</p:attrName>
                                        </p:attrNameLst>
                                      </p:cBhvr>
                                      <p:to>
                                        <p:strVal val="visible"/>
                                      </p:to>
                                    </p:set>
                                    <p:animEffect filter="fade" transition="in">
                                      <p:cBhvr>
                                        <p:cTn dur="1000"/>
                                        <p:tgtEl>
                                          <p:spTgt spid="311">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12" st="12"/>
                                            </p:txEl>
                                          </p:spTgt>
                                        </p:tgtEl>
                                        <p:attrNameLst>
                                          <p:attrName>style.visibility</p:attrName>
                                        </p:attrNameLst>
                                      </p:cBhvr>
                                      <p:to>
                                        <p:strVal val="visible"/>
                                      </p:to>
                                    </p:set>
                                    <p:animEffect filter="fade" transition="in">
                                      <p:cBhvr>
                                        <p:cTn dur="1000"/>
                                        <p:tgtEl>
                                          <p:spTgt spid="311">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13" st="13"/>
                                            </p:txEl>
                                          </p:spTgt>
                                        </p:tgtEl>
                                        <p:attrNameLst>
                                          <p:attrName>style.visibility</p:attrName>
                                        </p:attrNameLst>
                                      </p:cBhvr>
                                      <p:to>
                                        <p:strVal val="visible"/>
                                      </p:to>
                                    </p:set>
                                    <p:animEffect filter="fade" transition="in">
                                      <p:cBhvr>
                                        <p:cTn dur="1000"/>
                                        <p:tgtEl>
                                          <p:spTgt spid="311">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14" st="14"/>
                                            </p:txEl>
                                          </p:spTgt>
                                        </p:tgtEl>
                                        <p:attrNameLst>
                                          <p:attrName>style.visibility</p:attrName>
                                        </p:attrNameLst>
                                      </p:cBhvr>
                                      <p:to>
                                        <p:strVal val="visible"/>
                                      </p:to>
                                    </p:set>
                                    <p:animEffect filter="fade" transition="in">
                                      <p:cBhvr>
                                        <p:cTn dur="1000"/>
                                        <p:tgtEl>
                                          <p:spTgt spid="311">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15" st="15"/>
                                            </p:txEl>
                                          </p:spTgt>
                                        </p:tgtEl>
                                        <p:attrNameLst>
                                          <p:attrName>style.visibility</p:attrName>
                                        </p:attrNameLst>
                                      </p:cBhvr>
                                      <p:to>
                                        <p:strVal val="visible"/>
                                      </p:to>
                                    </p:set>
                                    <p:animEffect filter="fade" transition="in">
                                      <p:cBhvr>
                                        <p:cTn dur="1000"/>
                                        <p:tgtEl>
                                          <p:spTgt spid="311">
                                            <p:txEl>
                                              <p:pRg end="15" st="1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0"/>
          <p:cNvSpPr txBox="1"/>
          <p:nvPr>
            <p:ph type="title"/>
          </p:nvPr>
        </p:nvSpPr>
        <p:spPr>
          <a:xfrm>
            <a:off x="457200" y="800100"/>
            <a:ext cx="8229600" cy="857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
                <a:solidFill>
                  <a:srgbClr val="009999"/>
                </a:solidFill>
              </a:rPr>
              <a:t>QC Category - Route Geometry</a:t>
            </a:r>
            <a:endParaRPr>
              <a:solidFill>
                <a:srgbClr val="009999"/>
              </a:solidFill>
            </a:endParaRPr>
          </a:p>
        </p:txBody>
      </p:sp>
      <p:pic>
        <p:nvPicPr>
          <p:cNvPr descr="C:\Users\c3344\AppData\Local\Microsoft\Windows\Temporary Internet Files\Content.IE5\BXCKXXMC\blockpage[1].gif" id="319" name="Google Shape;319;p40"/>
          <p:cNvPicPr preferRelativeResize="0"/>
          <p:nvPr/>
        </p:nvPicPr>
        <p:blipFill rotWithShape="1">
          <a:blip r:embed="rId3">
            <a:alphaModFix/>
          </a:blip>
          <a:srcRect b="0" l="0" r="0" t="0"/>
          <a:stretch/>
        </p:blipFill>
        <p:spPr>
          <a:xfrm>
            <a:off x="4562482" y="3340903"/>
            <a:ext cx="19050" cy="7144"/>
          </a:xfrm>
          <a:prstGeom prst="rect">
            <a:avLst/>
          </a:prstGeom>
          <a:noFill/>
          <a:ln>
            <a:noFill/>
          </a:ln>
        </p:spPr>
      </p:pic>
      <p:pic>
        <p:nvPicPr>
          <p:cNvPr descr="C:\Users\c3344\AppData\Local\Microsoft\Windows\Temporary Internet Files\Content.IE5\431HJC6H\blockpage[1].gif" id="320" name="Google Shape;320;p40"/>
          <p:cNvPicPr preferRelativeResize="0"/>
          <p:nvPr/>
        </p:nvPicPr>
        <p:blipFill rotWithShape="1">
          <a:blip r:embed="rId3">
            <a:alphaModFix/>
          </a:blip>
          <a:srcRect b="0" l="0" r="0" t="0"/>
          <a:stretch/>
        </p:blipFill>
        <p:spPr>
          <a:xfrm>
            <a:off x="4562482" y="3340903"/>
            <a:ext cx="19050" cy="7144"/>
          </a:xfrm>
          <a:prstGeom prst="rect">
            <a:avLst/>
          </a:prstGeom>
          <a:noFill/>
          <a:ln>
            <a:noFill/>
          </a:ln>
        </p:spPr>
      </p:pic>
      <p:pic>
        <p:nvPicPr>
          <p:cNvPr descr="C:\Users\c3344\AppData\Local\Microsoft\Windows\Temporary Internet Files\Content.IE5\2G8HVMOL\blockpage[1].gif" id="321" name="Google Shape;321;p40"/>
          <p:cNvPicPr preferRelativeResize="0"/>
          <p:nvPr/>
        </p:nvPicPr>
        <p:blipFill rotWithShape="1">
          <a:blip r:embed="rId3">
            <a:alphaModFix/>
          </a:blip>
          <a:srcRect b="0" l="0" r="0" t="0"/>
          <a:stretch/>
        </p:blipFill>
        <p:spPr>
          <a:xfrm>
            <a:off x="4562482" y="3340903"/>
            <a:ext cx="19050" cy="7144"/>
          </a:xfrm>
          <a:prstGeom prst="rect">
            <a:avLst/>
          </a:prstGeom>
          <a:noFill/>
          <a:ln>
            <a:noFill/>
          </a:ln>
        </p:spPr>
      </p:pic>
      <p:pic>
        <p:nvPicPr>
          <p:cNvPr descr="C:\Users\c3344\AppData\Local\Microsoft\Windows\Temporary Internet Files\Content.IE5\V3F8M42R\blockpage[1].gif" id="322" name="Google Shape;322;p40"/>
          <p:cNvPicPr preferRelativeResize="0"/>
          <p:nvPr/>
        </p:nvPicPr>
        <p:blipFill rotWithShape="1">
          <a:blip r:embed="rId3">
            <a:alphaModFix/>
          </a:blip>
          <a:srcRect b="0" l="0" r="0" t="0"/>
          <a:stretch/>
        </p:blipFill>
        <p:spPr>
          <a:xfrm>
            <a:off x="4562482" y="3340903"/>
            <a:ext cx="19050" cy="7144"/>
          </a:xfrm>
          <a:prstGeom prst="rect">
            <a:avLst/>
          </a:prstGeom>
          <a:noFill/>
          <a:ln>
            <a:noFill/>
          </a:ln>
        </p:spPr>
      </p:pic>
      <p:pic>
        <p:nvPicPr>
          <p:cNvPr id="323" name="Google Shape;323;p40"/>
          <p:cNvPicPr preferRelativeResize="0"/>
          <p:nvPr/>
        </p:nvPicPr>
        <p:blipFill>
          <a:blip r:embed="rId4">
            <a:alphaModFix/>
          </a:blip>
          <a:stretch>
            <a:fillRect/>
          </a:stretch>
        </p:blipFill>
        <p:spPr>
          <a:xfrm>
            <a:off x="1079141" y="1930100"/>
            <a:ext cx="6985721" cy="2174800"/>
          </a:xfrm>
          <a:prstGeom prst="rect">
            <a:avLst/>
          </a:prstGeom>
          <a:noFill/>
          <a:ln>
            <a:noFill/>
          </a:ln>
        </p:spPr>
      </p:pic>
      <p:pic>
        <p:nvPicPr>
          <p:cNvPr id="324" name="Google Shape;324;p40"/>
          <p:cNvPicPr preferRelativeResize="0"/>
          <p:nvPr/>
        </p:nvPicPr>
        <p:blipFill rotWithShape="1">
          <a:blip r:embed="rId5">
            <a:alphaModFix/>
          </a:blip>
          <a:srcRect b="0" l="0" r="72336" t="0"/>
          <a:stretch/>
        </p:blipFill>
        <p:spPr>
          <a:xfrm>
            <a:off x="1552600" y="205650"/>
            <a:ext cx="453400" cy="433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grpSp>
        <p:nvGrpSpPr>
          <p:cNvPr id="330" name="Google Shape;330;p41"/>
          <p:cNvGrpSpPr/>
          <p:nvPr/>
        </p:nvGrpSpPr>
        <p:grpSpPr>
          <a:xfrm>
            <a:off x="1379800" y="1747800"/>
            <a:ext cx="6384399" cy="2896625"/>
            <a:chOff x="1379800" y="1747800"/>
            <a:chExt cx="6384399" cy="2896625"/>
          </a:xfrm>
        </p:grpSpPr>
        <p:pic>
          <p:nvPicPr>
            <p:cNvPr id="331" name="Google Shape;331;p41"/>
            <p:cNvPicPr preferRelativeResize="0"/>
            <p:nvPr/>
          </p:nvPicPr>
          <p:blipFill rotWithShape="1">
            <a:blip r:embed="rId3">
              <a:alphaModFix/>
            </a:blip>
            <a:srcRect b="0" l="2704" r="0" t="0"/>
            <a:stretch/>
          </p:blipFill>
          <p:spPr>
            <a:xfrm>
              <a:off x="1379800" y="1747800"/>
              <a:ext cx="6384399" cy="2896625"/>
            </a:xfrm>
            <a:prstGeom prst="rect">
              <a:avLst/>
            </a:prstGeom>
            <a:noFill/>
            <a:ln cap="flat" cmpd="sng" w="12700">
              <a:solidFill>
                <a:srgbClr val="000000"/>
              </a:solidFill>
              <a:prstDash val="solid"/>
              <a:miter lim="8000"/>
              <a:headEnd len="sm" w="sm" type="none"/>
              <a:tailEnd len="sm" w="sm" type="none"/>
            </a:ln>
          </p:spPr>
        </p:pic>
        <p:sp>
          <p:nvSpPr>
            <p:cNvPr id="332" name="Google Shape;332;p41"/>
            <p:cNvSpPr txBox="1"/>
            <p:nvPr/>
          </p:nvSpPr>
          <p:spPr>
            <a:xfrm>
              <a:off x="3377425" y="3234275"/>
              <a:ext cx="612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0.68</a:t>
              </a:r>
              <a:endParaRPr>
                <a:latin typeface="Calibri"/>
                <a:ea typeface="Calibri"/>
                <a:cs typeface="Calibri"/>
                <a:sym typeface="Calibri"/>
              </a:endParaRPr>
            </a:p>
          </p:txBody>
        </p:sp>
        <p:sp>
          <p:nvSpPr>
            <p:cNvPr id="333" name="Google Shape;333;p41"/>
            <p:cNvSpPr txBox="1"/>
            <p:nvPr/>
          </p:nvSpPr>
          <p:spPr>
            <a:xfrm>
              <a:off x="5260700" y="3234275"/>
              <a:ext cx="612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0.68</a:t>
              </a:r>
              <a:endParaRPr>
                <a:latin typeface="Calibri"/>
                <a:ea typeface="Calibri"/>
                <a:cs typeface="Calibri"/>
                <a:sym typeface="Calibri"/>
              </a:endParaRPr>
            </a:p>
          </p:txBody>
        </p:sp>
        <p:sp>
          <p:nvSpPr>
            <p:cNvPr id="334" name="Google Shape;334;p41"/>
            <p:cNvSpPr txBox="1"/>
            <p:nvPr/>
          </p:nvSpPr>
          <p:spPr>
            <a:xfrm>
              <a:off x="1890375" y="3234275"/>
              <a:ext cx="34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0</a:t>
              </a:r>
              <a:endParaRPr>
                <a:latin typeface="Calibri"/>
                <a:ea typeface="Calibri"/>
                <a:cs typeface="Calibri"/>
                <a:sym typeface="Calibri"/>
              </a:endParaRPr>
            </a:p>
          </p:txBody>
        </p:sp>
        <p:sp>
          <p:nvSpPr>
            <p:cNvPr id="335" name="Google Shape;335;p41"/>
            <p:cNvSpPr txBox="1"/>
            <p:nvPr/>
          </p:nvSpPr>
          <p:spPr>
            <a:xfrm>
              <a:off x="6883700" y="3234275"/>
              <a:ext cx="34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1</a:t>
              </a:r>
              <a:endParaRPr>
                <a:latin typeface="Calibri"/>
                <a:ea typeface="Calibri"/>
                <a:cs typeface="Calibri"/>
                <a:sym typeface="Calibri"/>
              </a:endParaRPr>
            </a:p>
          </p:txBody>
        </p:sp>
        <p:sp>
          <p:nvSpPr>
            <p:cNvPr id="336" name="Google Shape;336;p41"/>
            <p:cNvSpPr txBox="1"/>
            <p:nvPr/>
          </p:nvSpPr>
          <p:spPr>
            <a:xfrm>
              <a:off x="2173100" y="3951100"/>
              <a:ext cx="4710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Same measure, different location</a:t>
              </a:r>
              <a:endParaRPr>
                <a:latin typeface="Calibri"/>
                <a:ea typeface="Calibri"/>
                <a:cs typeface="Calibri"/>
                <a:sym typeface="Calibri"/>
              </a:endParaRPr>
            </a:p>
          </p:txBody>
        </p:sp>
      </p:grpSp>
      <p:sp>
        <p:nvSpPr>
          <p:cNvPr id="337" name="Google Shape;337;p41"/>
          <p:cNvSpPr txBox="1"/>
          <p:nvPr>
            <p:ph type="title"/>
          </p:nvPr>
        </p:nvSpPr>
        <p:spPr>
          <a:xfrm>
            <a:off x="457200" y="800100"/>
            <a:ext cx="8229600" cy="857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
                <a:solidFill>
                  <a:srgbClr val="009999"/>
                </a:solidFill>
              </a:rPr>
              <a:t>QC Category - Route Measure</a:t>
            </a:r>
            <a:endParaRPr>
              <a:solidFill>
                <a:srgbClr val="009999"/>
              </a:solidFill>
            </a:endParaRPr>
          </a:p>
        </p:txBody>
      </p:sp>
      <p:pic>
        <p:nvPicPr>
          <p:cNvPr descr="C:\Users\c3344\AppData\Local\Microsoft\Windows\Temporary Internet Files\Content.IE5\BXCKXXMC\blockpage[1].gif" id="338" name="Google Shape;338;p41"/>
          <p:cNvPicPr preferRelativeResize="0"/>
          <p:nvPr/>
        </p:nvPicPr>
        <p:blipFill rotWithShape="1">
          <a:blip r:embed="rId4">
            <a:alphaModFix/>
          </a:blip>
          <a:srcRect b="0" l="0" r="0" t="0"/>
          <a:stretch/>
        </p:blipFill>
        <p:spPr>
          <a:xfrm>
            <a:off x="4562482" y="3340903"/>
            <a:ext cx="19050" cy="7144"/>
          </a:xfrm>
          <a:prstGeom prst="rect">
            <a:avLst/>
          </a:prstGeom>
          <a:noFill/>
          <a:ln>
            <a:noFill/>
          </a:ln>
        </p:spPr>
      </p:pic>
      <p:pic>
        <p:nvPicPr>
          <p:cNvPr descr="C:\Users\c3344\AppData\Local\Microsoft\Windows\Temporary Internet Files\Content.IE5\431HJC6H\blockpage[1].gif" id="339" name="Google Shape;339;p41"/>
          <p:cNvPicPr preferRelativeResize="0"/>
          <p:nvPr/>
        </p:nvPicPr>
        <p:blipFill rotWithShape="1">
          <a:blip r:embed="rId4">
            <a:alphaModFix/>
          </a:blip>
          <a:srcRect b="0" l="0" r="0" t="0"/>
          <a:stretch/>
        </p:blipFill>
        <p:spPr>
          <a:xfrm>
            <a:off x="4562482" y="3340903"/>
            <a:ext cx="19050" cy="7144"/>
          </a:xfrm>
          <a:prstGeom prst="rect">
            <a:avLst/>
          </a:prstGeom>
          <a:noFill/>
          <a:ln>
            <a:noFill/>
          </a:ln>
        </p:spPr>
      </p:pic>
      <p:pic>
        <p:nvPicPr>
          <p:cNvPr descr="C:\Users\c3344\AppData\Local\Microsoft\Windows\Temporary Internet Files\Content.IE5\2G8HVMOL\blockpage[1].gif" id="340" name="Google Shape;340;p41"/>
          <p:cNvPicPr preferRelativeResize="0"/>
          <p:nvPr/>
        </p:nvPicPr>
        <p:blipFill rotWithShape="1">
          <a:blip r:embed="rId4">
            <a:alphaModFix/>
          </a:blip>
          <a:srcRect b="0" l="0" r="0" t="0"/>
          <a:stretch/>
        </p:blipFill>
        <p:spPr>
          <a:xfrm>
            <a:off x="4562482" y="3340903"/>
            <a:ext cx="19050" cy="7144"/>
          </a:xfrm>
          <a:prstGeom prst="rect">
            <a:avLst/>
          </a:prstGeom>
          <a:noFill/>
          <a:ln>
            <a:noFill/>
          </a:ln>
        </p:spPr>
      </p:pic>
      <p:pic>
        <p:nvPicPr>
          <p:cNvPr descr="C:\Users\c3344\AppData\Local\Microsoft\Windows\Temporary Internet Files\Content.IE5\V3F8M42R\blockpage[1].gif" id="341" name="Google Shape;341;p41"/>
          <p:cNvPicPr preferRelativeResize="0"/>
          <p:nvPr/>
        </p:nvPicPr>
        <p:blipFill rotWithShape="1">
          <a:blip r:embed="rId4">
            <a:alphaModFix/>
          </a:blip>
          <a:srcRect b="0" l="0" r="0" t="0"/>
          <a:stretch/>
        </p:blipFill>
        <p:spPr>
          <a:xfrm>
            <a:off x="4562482" y="3340903"/>
            <a:ext cx="19050" cy="7144"/>
          </a:xfrm>
          <a:prstGeom prst="rect">
            <a:avLst/>
          </a:prstGeom>
          <a:noFill/>
          <a:ln>
            <a:noFill/>
          </a:ln>
        </p:spPr>
      </p:pic>
      <p:pic>
        <p:nvPicPr>
          <p:cNvPr descr="C:\Users\c3344\AppData\Local\Microsoft\Windows\Temporary Internet Files\Content.IE5\BXCKXXMC\blockpage[1].gif" id="342" name="Google Shape;342;p41"/>
          <p:cNvPicPr preferRelativeResize="0"/>
          <p:nvPr/>
        </p:nvPicPr>
        <p:blipFill rotWithShape="1">
          <a:blip r:embed="rId4">
            <a:alphaModFix/>
          </a:blip>
          <a:srcRect b="0" l="0" r="0" t="0"/>
          <a:stretch/>
        </p:blipFill>
        <p:spPr>
          <a:xfrm>
            <a:off x="4562482" y="3340903"/>
            <a:ext cx="19050" cy="7144"/>
          </a:xfrm>
          <a:prstGeom prst="rect">
            <a:avLst/>
          </a:prstGeom>
          <a:noFill/>
          <a:ln>
            <a:noFill/>
          </a:ln>
        </p:spPr>
      </p:pic>
      <p:pic>
        <p:nvPicPr>
          <p:cNvPr descr="C:\Users\c3344\AppData\Local\Microsoft\Windows\Temporary Internet Files\Content.IE5\431HJC6H\blockpage[1].gif" id="343" name="Google Shape;343;p41"/>
          <p:cNvPicPr preferRelativeResize="0"/>
          <p:nvPr/>
        </p:nvPicPr>
        <p:blipFill rotWithShape="1">
          <a:blip r:embed="rId4">
            <a:alphaModFix/>
          </a:blip>
          <a:srcRect b="0" l="0" r="0" t="0"/>
          <a:stretch/>
        </p:blipFill>
        <p:spPr>
          <a:xfrm>
            <a:off x="4562482" y="3340903"/>
            <a:ext cx="19050" cy="7144"/>
          </a:xfrm>
          <a:prstGeom prst="rect">
            <a:avLst/>
          </a:prstGeom>
          <a:noFill/>
          <a:ln>
            <a:noFill/>
          </a:ln>
        </p:spPr>
      </p:pic>
      <p:pic>
        <p:nvPicPr>
          <p:cNvPr descr="C:\Users\c3344\AppData\Local\Microsoft\Windows\Temporary Internet Files\Content.IE5\2G8HVMOL\blockpage[1].gif" id="344" name="Google Shape;344;p41"/>
          <p:cNvPicPr preferRelativeResize="0"/>
          <p:nvPr/>
        </p:nvPicPr>
        <p:blipFill rotWithShape="1">
          <a:blip r:embed="rId4">
            <a:alphaModFix/>
          </a:blip>
          <a:srcRect b="0" l="0" r="0" t="0"/>
          <a:stretch/>
        </p:blipFill>
        <p:spPr>
          <a:xfrm>
            <a:off x="4562482" y="3340903"/>
            <a:ext cx="19050" cy="7144"/>
          </a:xfrm>
          <a:prstGeom prst="rect">
            <a:avLst/>
          </a:prstGeom>
          <a:noFill/>
          <a:ln>
            <a:noFill/>
          </a:ln>
        </p:spPr>
      </p:pic>
      <p:pic>
        <p:nvPicPr>
          <p:cNvPr descr="C:\Users\c3344\AppData\Local\Microsoft\Windows\Temporary Internet Files\Content.IE5\V3F8M42R\blockpage[1].gif" id="345" name="Google Shape;345;p41"/>
          <p:cNvPicPr preferRelativeResize="0"/>
          <p:nvPr/>
        </p:nvPicPr>
        <p:blipFill rotWithShape="1">
          <a:blip r:embed="rId4">
            <a:alphaModFix/>
          </a:blip>
          <a:srcRect b="0" l="0" r="0" t="0"/>
          <a:stretch/>
        </p:blipFill>
        <p:spPr>
          <a:xfrm>
            <a:off x="4562482" y="3340903"/>
            <a:ext cx="19050" cy="7144"/>
          </a:xfrm>
          <a:prstGeom prst="rect">
            <a:avLst/>
          </a:prstGeom>
          <a:noFill/>
          <a:ln>
            <a:noFill/>
          </a:ln>
        </p:spPr>
      </p:pic>
      <p:grpSp>
        <p:nvGrpSpPr>
          <p:cNvPr id="346" name="Google Shape;346;p41"/>
          <p:cNvGrpSpPr/>
          <p:nvPr/>
        </p:nvGrpSpPr>
        <p:grpSpPr>
          <a:xfrm>
            <a:off x="1379800" y="1747800"/>
            <a:ext cx="6384399" cy="2896625"/>
            <a:chOff x="1379800" y="1747800"/>
            <a:chExt cx="6384399" cy="2896625"/>
          </a:xfrm>
        </p:grpSpPr>
        <p:pic>
          <p:nvPicPr>
            <p:cNvPr id="347" name="Google Shape;347;p41"/>
            <p:cNvPicPr preferRelativeResize="0"/>
            <p:nvPr/>
          </p:nvPicPr>
          <p:blipFill rotWithShape="1">
            <a:blip r:embed="rId3">
              <a:alphaModFix/>
            </a:blip>
            <a:srcRect b="0" l="2704" r="0" t="0"/>
            <a:stretch/>
          </p:blipFill>
          <p:spPr>
            <a:xfrm>
              <a:off x="1379800" y="1747800"/>
              <a:ext cx="6384399" cy="2896625"/>
            </a:xfrm>
            <a:prstGeom prst="rect">
              <a:avLst/>
            </a:prstGeom>
            <a:noFill/>
            <a:ln cap="flat" cmpd="sng" w="12700">
              <a:solidFill>
                <a:srgbClr val="000000"/>
              </a:solidFill>
              <a:prstDash val="solid"/>
              <a:miter lim="8000"/>
              <a:headEnd len="sm" w="sm" type="none"/>
              <a:tailEnd len="sm" w="sm" type="none"/>
            </a:ln>
          </p:spPr>
        </p:pic>
        <p:sp>
          <p:nvSpPr>
            <p:cNvPr id="348" name="Google Shape;348;p41"/>
            <p:cNvSpPr txBox="1"/>
            <p:nvPr/>
          </p:nvSpPr>
          <p:spPr>
            <a:xfrm>
              <a:off x="3377425" y="3234275"/>
              <a:ext cx="612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0.8</a:t>
              </a:r>
              <a:endParaRPr>
                <a:latin typeface="Calibri"/>
                <a:ea typeface="Calibri"/>
                <a:cs typeface="Calibri"/>
                <a:sym typeface="Calibri"/>
              </a:endParaRPr>
            </a:p>
          </p:txBody>
        </p:sp>
        <p:sp>
          <p:nvSpPr>
            <p:cNvPr id="349" name="Google Shape;349;p41"/>
            <p:cNvSpPr txBox="1"/>
            <p:nvPr/>
          </p:nvSpPr>
          <p:spPr>
            <a:xfrm>
              <a:off x="5260700" y="3234275"/>
              <a:ext cx="612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0.4</a:t>
              </a:r>
              <a:endParaRPr>
                <a:latin typeface="Calibri"/>
                <a:ea typeface="Calibri"/>
                <a:cs typeface="Calibri"/>
                <a:sym typeface="Calibri"/>
              </a:endParaRPr>
            </a:p>
          </p:txBody>
        </p:sp>
        <p:sp>
          <p:nvSpPr>
            <p:cNvPr id="350" name="Google Shape;350;p41"/>
            <p:cNvSpPr txBox="1"/>
            <p:nvPr/>
          </p:nvSpPr>
          <p:spPr>
            <a:xfrm>
              <a:off x="1890375" y="3234275"/>
              <a:ext cx="34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0</a:t>
              </a:r>
              <a:endParaRPr>
                <a:latin typeface="Calibri"/>
                <a:ea typeface="Calibri"/>
                <a:cs typeface="Calibri"/>
                <a:sym typeface="Calibri"/>
              </a:endParaRPr>
            </a:p>
          </p:txBody>
        </p:sp>
        <p:sp>
          <p:nvSpPr>
            <p:cNvPr id="351" name="Google Shape;351;p41"/>
            <p:cNvSpPr txBox="1"/>
            <p:nvPr/>
          </p:nvSpPr>
          <p:spPr>
            <a:xfrm>
              <a:off x="6883700" y="3234275"/>
              <a:ext cx="34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1</a:t>
              </a:r>
              <a:endParaRPr>
                <a:latin typeface="Calibri"/>
                <a:ea typeface="Calibri"/>
                <a:cs typeface="Calibri"/>
                <a:sym typeface="Calibri"/>
              </a:endParaRPr>
            </a:p>
          </p:txBody>
        </p:sp>
        <p:sp>
          <p:nvSpPr>
            <p:cNvPr id="352" name="Google Shape;352;p41"/>
            <p:cNvSpPr txBox="1"/>
            <p:nvPr/>
          </p:nvSpPr>
          <p:spPr>
            <a:xfrm>
              <a:off x="2173100" y="3951100"/>
              <a:ext cx="4710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Decreasing vertex measure, but increasing route measure</a:t>
              </a:r>
              <a:endParaRPr>
                <a:latin typeface="Calibri"/>
                <a:ea typeface="Calibri"/>
                <a:cs typeface="Calibri"/>
                <a:sym typeface="Calibri"/>
              </a:endParaRPr>
            </a:p>
          </p:txBody>
        </p:sp>
      </p:grpSp>
      <p:pic>
        <p:nvPicPr>
          <p:cNvPr id="353" name="Google Shape;353;p41"/>
          <p:cNvPicPr preferRelativeResize="0"/>
          <p:nvPr/>
        </p:nvPicPr>
        <p:blipFill rotWithShape="1">
          <a:blip r:embed="rId5">
            <a:alphaModFix/>
          </a:blip>
          <a:srcRect b="0" l="0" r="72336" t="0"/>
          <a:stretch/>
        </p:blipFill>
        <p:spPr>
          <a:xfrm>
            <a:off x="1552600" y="205650"/>
            <a:ext cx="453400" cy="433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2"/>
          <p:cNvSpPr txBox="1"/>
          <p:nvPr>
            <p:ph type="title"/>
          </p:nvPr>
        </p:nvSpPr>
        <p:spPr>
          <a:xfrm>
            <a:off x="457200" y="800100"/>
            <a:ext cx="8229600" cy="857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
                <a:solidFill>
                  <a:srgbClr val="009999"/>
                </a:solidFill>
              </a:rPr>
              <a:t>QC Category - Route Vertex</a:t>
            </a:r>
            <a:endParaRPr>
              <a:solidFill>
                <a:srgbClr val="009999"/>
              </a:solidFill>
            </a:endParaRPr>
          </a:p>
        </p:txBody>
      </p:sp>
      <p:pic>
        <p:nvPicPr>
          <p:cNvPr descr="C:\Users\c3344\AppData\Local\Microsoft\Windows\Temporary Internet Files\Content.IE5\BXCKXXMC\blockpage[1].gif" id="360" name="Google Shape;360;p42"/>
          <p:cNvPicPr preferRelativeResize="0"/>
          <p:nvPr/>
        </p:nvPicPr>
        <p:blipFill rotWithShape="1">
          <a:blip r:embed="rId3">
            <a:alphaModFix/>
          </a:blip>
          <a:srcRect b="0" l="0" r="0" t="0"/>
          <a:stretch/>
        </p:blipFill>
        <p:spPr>
          <a:xfrm>
            <a:off x="6103732" y="3376365"/>
            <a:ext cx="19050" cy="7144"/>
          </a:xfrm>
          <a:prstGeom prst="rect">
            <a:avLst/>
          </a:prstGeom>
          <a:noFill/>
          <a:ln>
            <a:noFill/>
          </a:ln>
        </p:spPr>
      </p:pic>
      <p:pic>
        <p:nvPicPr>
          <p:cNvPr descr="C:\Users\c3344\AppData\Local\Microsoft\Windows\Temporary Internet Files\Content.IE5\431HJC6H\blockpage[1].gif" id="361" name="Google Shape;361;p42"/>
          <p:cNvPicPr preferRelativeResize="0"/>
          <p:nvPr/>
        </p:nvPicPr>
        <p:blipFill rotWithShape="1">
          <a:blip r:embed="rId3">
            <a:alphaModFix/>
          </a:blip>
          <a:srcRect b="0" l="0" r="0" t="0"/>
          <a:stretch/>
        </p:blipFill>
        <p:spPr>
          <a:xfrm>
            <a:off x="6103732" y="3376365"/>
            <a:ext cx="19050" cy="7144"/>
          </a:xfrm>
          <a:prstGeom prst="rect">
            <a:avLst/>
          </a:prstGeom>
          <a:noFill/>
          <a:ln>
            <a:noFill/>
          </a:ln>
        </p:spPr>
      </p:pic>
      <p:pic>
        <p:nvPicPr>
          <p:cNvPr descr="C:\Users\c3344\AppData\Local\Microsoft\Windows\Temporary Internet Files\Content.IE5\2G8HVMOL\blockpage[1].gif" id="362" name="Google Shape;362;p42"/>
          <p:cNvPicPr preferRelativeResize="0"/>
          <p:nvPr/>
        </p:nvPicPr>
        <p:blipFill rotWithShape="1">
          <a:blip r:embed="rId3">
            <a:alphaModFix/>
          </a:blip>
          <a:srcRect b="0" l="0" r="0" t="0"/>
          <a:stretch/>
        </p:blipFill>
        <p:spPr>
          <a:xfrm>
            <a:off x="6103732" y="3376365"/>
            <a:ext cx="19050" cy="7144"/>
          </a:xfrm>
          <a:prstGeom prst="rect">
            <a:avLst/>
          </a:prstGeom>
          <a:noFill/>
          <a:ln>
            <a:noFill/>
          </a:ln>
        </p:spPr>
      </p:pic>
      <p:pic>
        <p:nvPicPr>
          <p:cNvPr descr="C:\Users\c3344\AppData\Local\Microsoft\Windows\Temporary Internet Files\Content.IE5\V3F8M42R\blockpage[1].gif" id="363" name="Google Shape;363;p42"/>
          <p:cNvPicPr preferRelativeResize="0"/>
          <p:nvPr/>
        </p:nvPicPr>
        <p:blipFill rotWithShape="1">
          <a:blip r:embed="rId3">
            <a:alphaModFix/>
          </a:blip>
          <a:srcRect b="0" l="0" r="0" t="0"/>
          <a:stretch/>
        </p:blipFill>
        <p:spPr>
          <a:xfrm>
            <a:off x="6103732" y="3376365"/>
            <a:ext cx="19050" cy="7144"/>
          </a:xfrm>
          <a:prstGeom prst="rect">
            <a:avLst/>
          </a:prstGeom>
          <a:noFill/>
          <a:ln>
            <a:noFill/>
          </a:ln>
        </p:spPr>
      </p:pic>
      <p:pic>
        <p:nvPicPr>
          <p:cNvPr id="364" name="Google Shape;364;p42"/>
          <p:cNvPicPr preferRelativeResize="0"/>
          <p:nvPr/>
        </p:nvPicPr>
        <p:blipFill rotWithShape="1">
          <a:blip r:embed="rId4">
            <a:alphaModFix/>
          </a:blip>
          <a:srcRect b="9174" l="0" r="0" t="-2414"/>
          <a:stretch/>
        </p:blipFill>
        <p:spPr>
          <a:xfrm>
            <a:off x="6507900" y="3508575"/>
            <a:ext cx="2293200" cy="1458600"/>
          </a:xfrm>
          <a:prstGeom prst="rect">
            <a:avLst/>
          </a:prstGeom>
          <a:noFill/>
          <a:ln cap="flat" cmpd="sng" w="12700">
            <a:solidFill>
              <a:srgbClr val="000000"/>
            </a:solidFill>
            <a:prstDash val="solid"/>
            <a:miter lim="8000"/>
            <a:headEnd len="sm" w="sm" type="none"/>
            <a:tailEnd len="sm" w="sm" type="none"/>
          </a:ln>
        </p:spPr>
      </p:pic>
      <p:grpSp>
        <p:nvGrpSpPr>
          <p:cNvPr id="365" name="Google Shape;365;p42"/>
          <p:cNvGrpSpPr/>
          <p:nvPr/>
        </p:nvGrpSpPr>
        <p:grpSpPr>
          <a:xfrm>
            <a:off x="3425400" y="3508563"/>
            <a:ext cx="2293200" cy="1458600"/>
            <a:chOff x="3111500" y="1770950"/>
            <a:chExt cx="2293200" cy="1458600"/>
          </a:xfrm>
        </p:grpSpPr>
        <p:sp>
          <p:nvSpPr>
            <p:cNvPr id="366" name="Google Shape;366;p42"/>
            <p:cNvSpPr/>
            <p:nvPr/>
          </p:nvSpPr>
          <p:spPr>
            <a:xfrm>
              <a:off x="3290175" y="2070200"/>
              <a:ext cx="837300" cy="299700"/>
            </a:xfrm>
            <a:prstGeom prst="rec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lt1"/>
                  </a:solidFill>
                </a:rPr>
                <a:t>Route A</a:t>
              </a:r>
              <a:endParaRPr>
                <a:solidFill>
                  <a:schemeClr val="lt1"/>
                </a:solidFill>
              </a:endParaRPr>
            </a:p>
          </p:txBody>
        </p:sp>
        <p:sp>
          <p:nvSpPr>
            <p:cNvPr id="367" name="Google Shape;367;p42"/>
            <p:cNvSpPr/>
            <p:nvPr/>
          </p:nvSpPr>
          <p:spPr>
            <a:xfrm>
              <a:off x="4356075" y="2070200"/>
              <a:ext cx="837300" cy="299700"/>
            </a:xfrm>
            <a:prstGeom prst="rec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Route A</a:t>
              </a:r>
              <a:endParaRPr>
                <a:solidFill>
                  <a:schemeClr val="lt1"/>
                </a:solidFill>
              </a:endParaRPr>
            </a:p>
          </p:txBody>
        </p:sp>
        <p:cxnSp>
          <p:nvCxnSpPr>
            <p:cNvPr id="368" name="Google Shape;368;p42"/>
            <p:cNvCxnSpPr/>
            <p:nvPr/>
          </p:nvCxnSpPr>
          <p:spPr>
            <a:xfrm>
              <a:off x="4120575" y="2382950"/>
              <a:ext cx="6900" cy="467400"/>
            </a:xfrm>
            <a:prstGeom prst="straightConnector1">
              <a:avLst/>
            </a:prstGeom>
            <a:noFill/>
            <a:ln cap="flat" cmpd="sng" w="9525">
              <a:solidFill>
                <a:srgbClr val="FF0000"/>
              </a:solidFill>
              <a:prstDash val="solid"/>
              <a:round/>
              <a:headEnd len="med" w="med" type="none"/>
              <a:tailEnd len="med" w="med" type="none"/>
            </a:ln>
          </p:spPr>
        </p:cxnSp>
        <p:cxnSp>
          <p:nvCxnSpPr>
            <p:cNvPr id="369" name="Google Shape;369;p42"/>
            <p:cNvCxnSpPr/>
            <p:nvPr/>
          </p:nvCxnSpPr>
          <p:spPr>
            <a:xfrm>
              <a:off x="4349175" y="2382950"/>
              <a:ext cx="4200" cy="457200"/>
            </a:xfrm>
            <a:prstGeom prst="straightConnector1">
              <a:avLst/>
            </a:prstGeom>
            <a:noFill/>
            <a:ln cap="flat" cmpd="sng" w="9525">
              <a:solidFill>
                <a:srgbClr val="FF0000"/>
              </a:solidFill>
              <a:prstDash val="solid"/>
              <a:round/>
              <a:headEnd len="med" w="med" type="none"/>
              <a:tailEnd len="med" w="med" type="none"/>
            </a:ln>
          </p:spPr>
        </p:cxnSp>
        <p:cxnSp>
          <p:nvCxnSpPr>
            <p:cNvPr id="370" name="Google Shape;370;p42"/>
            <p:cNvCxnSpPr/>
            <p:nvPr/>
          </p:nvCxnSpPr>
          <p:spPr>
            <a:xfrm flipH="1">
              <a:off x="4127475" y="2840150"/>
              <a:ext cx="228600" cy="4200"/>
            </a:xfrm>
            <a:prstGeom prst="straightConnector1">
              <a:avLst/>
            </a:prstGeom>
            <a:noFill/>
            <a:ln cap="flat" cmpd="sng" w="9525">
              <a:solidFill>
                <a:srgbClr val="FF0000"/>
              </a:solidFill>
              <a:prstDash val="solid"/>
              <a:round/>
              <a:headEnd len="med" w="med" type="stealth"/>
              <a:tailEnd len="med" w="med" type="stealth"/>
            </a:ln>
          </p:spPr>
        </p:cxnSp>
        <p:sp>
          <p:nvSpPr>
            <p:cNvPr id="371" name="Google Shape;371;p42"/>
            <p:cNvSpPr txBox="1"/>
            <p:nvPr/>
          </p:nvSpPr>
          <p:spPr>
            <a:xfrm>
              <a:off x="3705525" y="2782625"/>
              <a:ext cx="1072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Small Gap</a:t>
              </a:r>
              <a:endParaRPr>
                <a:latin typeface="Calibri"/>
                <a:ea typeface="Calibri"/>
                <a:cs typeface="Calibri"/>
                <a:sym typeface="Calibri"/>
              </a:endParaRPr>
            </a:p>
          </p:txBody>
        </p:sp>
        <p:sp>
          <p:nvSpPr>
            <p:cNvPr id="372" name="Google Shape;372;p42"/>
            <p:cNvSpPr/>
            <p:nvPr/>
          </p:nvSpPr>
          <p:spPr>
            <a:xfrm>
              <a:off x="3111500" y="1770950"/>
              <a:ext cx="2293200" cy="1458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3" name="Google Shape;373;p42"/>
          <p:cNvGrpSpPr/>
          <p:nvPr/>
        </p:nvGrpSpPr>
        <p:grpSpPr>
          <a:xfrm>
            <a:off x="2046438" y="1759988"/>
            <a:ext cx="1968600" cy="1549350"/>
            <a:chOff x="1972000" y="1715950"/>
            <a:chExt cx="1968600" cy="1549350"/>
          </a:xfrm>
        </p:grpSpPr>
        <p:sp>
          <p:nvSpPr>
            <p:cNvPr id="374" name="Google Shape;374;p42"/>
            <p:cNvSpPr/>
            <p:nvPr/>
          </p:nvSpPr>
          <p:spPr>
            <a:xfrm>
              <a:off x="1972000" y="1769500"/>
              <a:ext cx="1968600" cy="14958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5" name="Google Shape;375;p42"/>
            <p:cNvCxnSpPr/>
            <p:nvPr/>
          </p:nvCxnSpPr>
          <p:spPr>
            <a:xfrm>
              <a:off x="2215450" y="2178725"/>
              <a:ext cx="1481700" cy="0"/>
            </a:xfrm>
            <a:prstGeom prst="straightConnector1">
              <a:avLst/>
            </a:prstGeom>
            <a:noFill/>
            <a:ln cap="flat" cmpd="sng" w="9525">
              <a:solidFill>
                <a:schemeClr val="dk1"/>
              </a:solidFill>
              <a:prstDash val="solid"/>
              <a:round/>
              <a:headEnd len="med" w="med" type="none"/>
              <a:tailEnd len="med" w="med" type="none"/>
            </a:ln>
          </p:spPr>
        </p:cxnSp>
        <p:cxnSp>
          <p:nvCxnSpPr>
            <p:cNvPr id="376" name="Google Shape;376;p42"/>
            <p:cNvCxnSpPr/>
            <p:nvPr/>
          </p:nvCxnSpPr>
          <p:spPr>
            <a:xfrm flipH="1">
              <a:off x="2958550" y="2284550"/>
              <a:ext cx="4800" cy="837000"/>
            </a:xfrm>
            <a:prstGeom prst="straightConnector1">
              <a:avLst/>
            </a:prstGeom>
            <a:noFill/>
            <a:ln cap="flat" cmpd="sng" w="9525">
              <a:solidFill>
                <a:srgbClr val="FF0000"/>
              </a:solidFill>
              <a:prstDash val="solid"/>
              <a:round/>
              <a:headEnd len="med" w="med" type="diamond"/>
              <a:tailEnd len="med" w="med" type="none"/>
            </a:ln>
          </p:spPr>
        </p:cxnSp>
        <p:sp>
          <p:nvSpPr>
            <p:cNvPr id="377" name="Google Shape;377;p42"/>
            <p:cNvSpPr txBox="1"/>
            <p:nvPr/>
          </p:nvSpPr>
          <p:spPr>
            <a:xfrm>
              <a:off x="2328250" y="1715950"/>
              <a:ext cx="12561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latin typeface="Calibri"/>
                  <a:ea typeface="Calibri"/>
                  <a:cs typeface="Calibri"/>
                  <a:sym typeface="Calibri"/>
                </a:rPr>
                <a:t>Undershoot</a:t>
              </a:r>
              <a:endParaRPr sz="1600">
                <a:latin typeface="Calibri"/>
                <a:ea typeface="Calibri"/>
                <a:cs typeface="Calibri"/>
                <a:sym typeface="Calibri"/>
              </a:endParaRPr>
            </a:p>
          </p:txBody>
        </p:sp>
      </p:grpSp>
      <p:grpSp>
        <p:nvGrpSpPr>
          <p:cNvPr id="378" name="Google Shape;378;p42"/>
          <p:cNvGrpSpPr/>
          <p:nvPr/>
        </p:nvGrpSpPr>
        <p:grpSpPr>
          <a:xfrm>
            <a:off x="5128950" y="1759988"/>
            <a:ext cx="1968600" cy="1549350"/>
            <a:chOff x="5158275" y="1715950"/>
            <a:chExt cx="1968600" cy="1549350"/>
          </a:xfrm>
        </p:grpSpPr>
        <p:sp>
          <p:nvSpPr>
            <p:cNvPr id="379" name="Google Shape;379;p42"/>
            <p:cNvSpPr/>
            <p:nvPr/>
          </p:nvSpPr>
          <p:spPr>
            <a:xfrm>
              <a:off x="5158275" y="1769500"/>
              <a:ext cx="1968600" cy="14958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0" name="Google Shape;380;p42"/>
            <p:cNvCxnSpPr/>
            <p:nvPr/>
          </p:nvCxnSpPr>
          <p:spPr>
            <a:xfrm>
              <a:off x="5401725" y="2178725"/>
              <a:ext cx="1481700" cy="0"/>
            </a:xfrm>
            <a:prstGeom prst="straightConnector1">
              <a:avLst/>
            </a:prstGeom>
            <a:noFill/>
            <a:ln cap="flat" cmpd="sng" w="9525">
              <a:solidFill>
                <a:schemeClr val="dk1"/>
              </a:solidFill>
              <a:prstDash val="solid"/>
              <a:round/>
              <a:headEnd len="med" w="med" type="none"/>
              <a:tailEnd len="med" w="med" type="none"/>
            </a:ln>
          </p:spPr>
        </p:cxnSp>
        <p:cxnSp>
          <p:nvCxnSpPr>
            <p:cNvPr id="381" name="Google Shape;381;p42"/>
            <p:cNvCxnSpPr/>
            <p:nvPr/>
          </p:nvCxnSpPr>
          <p:spPr>
            <a:xfrm flipH="1">
              <a:off x="6145100" y="2088450"/>
              <a:ext cx="300" cy="1032900"/>
            </a:xfrm>
            <a:prstGeom prst="straightConnector1">
              <a:avLst/>
            </a:prstGeom>
            <a:noFill/>
            <a:ln cap="flat" cmpd="sng" w="9525">
              <a:solidFill>
                <a:srgbClr val="FF0000"/>
              </a:solidFill>
              <a:prstDash val="solid"/>
              <a:round/>
              <a:headEnd len="med" w="med" type="diamond"/>
              <a:tailEnd len="med" w="med" type="none"/>
            </a:ln>
          </p:spPr>
        </p:cxnSp>
        <p:sp>
          <p:nvSpPr>
            <p:cNvPr id="382" name="Google Shape;382;p42"/>
            <p:cNvSpPr txBox="1"/>
            <p:nvPr/>
          </p:nvSpPr>
          <p:spPr>
            <a:xfrm>
              <a:off x="5514525" y="1715950"/>
              <a:ext cx="12561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latin typeface="Calibri"/>
                  <a:ea typeface="Calibri"/>
                  <a:cs typeface="Calibri"/>
                  <a:sym typeface="Calibri"/>
                </a:rPr>
                <a:t>Overshoot</a:t>
              </a:r>
              <a:endParaRPr sz="1600">
                <a:latin typeface="Calibri"/>
                <a:ea typeface="Calibri"/>
                <a:cs typeface="Calibri"/>
                <a:sym typeface="Calibri"/>
              </a:endParaRPr>
            </a:p>
          </p:txBody>
        </p:sp>
      </p:grpSp>
      <p:grpSp>
        <p:nvGrpSpPr>
          <p:cNvPr id="383" name="Google Shape;383;p42"/>
          <p:cNvGrpSpPr/>
          <p:nvPr/>
        </p:nvGrpSpPr>
        <p:grpSpPr>
          <a:xfrm>
            <a:off x="457200" y="3508560"/>
            <a:ext cx="2066925" cy="1458640"/>
            <a:chOff x="202875" y="3382448"/>
            <a:chExt cx="2066925" cy="1584617"/>
          </a:xfrm>
        </p:grpSpPr>
        <p:grpSp>
          <p:nvGrpSpPr>
            <p:cNvPr id="384" name="Google Shape;384;p42"/>
            <p:cNvGrpSpPr/>
            <p:nvPr/>
          </p:nvGrpSpPr>
          <p:grpSpPr>
            <a:xfrm>
              <a:off x="202875" y="3382448"/>
              <a:ext cx="2066925" cy="1584617"/>
              <a:chOff x="139375" y="3046950"/>
              <a:chExt cx="2066925" cy="1895475"/>
            </a:xfrm>
          </p:grpSpPr>
          <p:pic>
            <p:nvPicPr>
              <p:cNvPr id="385" name="Google Shape;385;p42"/>
              <p:cNvPicPr preferRelativeResize="0"/>
              <p:nvPr/>
            </p:nvPicPr>
            <p:blipFill rotWithShape="1">
              <a:blip r:embed="rId5">
                <a:alphaModFix/>
              </a:blip>
              <a:srcRect b="15290" l="11785" r="0" t="0"/>
              <a:stretch/>
            </p:blipFill>
            <p:spPr>
              <a:xfrm>
                <a:off x="139375" y="3046950"/>
                <a:ext cx="2066925" cy="1895475"/>
              </a:xfrm>
              <a:prstGeom prst="rect">
                <a:avLst/>
              </a:prstGeom>
              <a:noFill/>
              <a:ln cap="flat" cmpd="sng" w="12700">
                <a:solidFill>
                  <a:srgbClr val="000000"/>
                </a:solidFill>
                <a:prstDash val="solid"/>
                <a:miter lim="8000"/>
                <a:headEnd len="sm" w="sm" type="none"/>
                <a:tailEnd len="sm" w="sm" type="none"/>
              </a:ln>
            </p:spPr>
          </p:pic>
          <p:sp>
            <p:nvSpPr>
              <p:cNvPr id="386" name="Google Shape;386;p42"/>
              <p:cNvSpPr txBox="1"/>
              <p:nvPr/>
            </p:nvSpPr>
            <p:spPr>
              <a:xfrm>
                <a:off x="904788" y="3901725"/>
                <a:ext cx="536100" cy="51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5ft</a:t>
                </a:r>
                <a:endParaRPr>
                  <a:latin typeface="Calibri"/>
                  <a:ea typeface="Calibri"/>
                  <a:cs typeface="Calibri"/>
                  <a:sym typeface="Calibri"/>
                </a:endParaRPr>
              </a:p>
            </p:txBody>
          </p:sp>
        </p:grpSp>
        <p:sp>
          <p:nvSpPr>
            <p:cNvPr id="387" name="Google Shape;387;p42"/>
            <p:cNvSpPr txBox="1"/>
            <p:nvPr/>
          </p:nvSpPr>
          <p:spPr>
            <a:xfrm>
              <a:off x="881950" y="4446995"/>
              <a:ext cx="691200" cy="36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lt1"/>
                  </a:solidFill>
                  <a:latin typeface="Calibri"/>
                  <a:ea typeface="Calibri"/>
                  <a:cs typeface="Calibri"/>
                  <a:sym typeface="Calibri"/>
                </a:rPr>
                <a:t>Route A</a:t>
              </a:r>
              <a:endParaRPr b="1" sz="1000">
                <a:solidFill>
                  <a:schemeClr val="lt1"/>
                </a:solidFill>
                <a:latin typeface="Calibri"/>
                <a:ea typeface="Calibri"/>
                <a:cs typeface="Calibri"/>
                <a:sym typeface="Calibri"/>
              </a:endParaRPr>
            </a:p>
          </p:txBody>
        </p:sp>
      </p:grpSp>
      <p:pic>
        <p:nvPicPr>
          <p:cNvPr id="388" name="Google Shape;388;p42"/>
          <p:cNvPicPr preferRelativeResize="0"/>
          <p:nvPr/>
        </p:nvPicPr>
        <p:blipFill rotWithShape="1">
          <a:blip r:embed="rId6">
            <a:alphaModFix/>
          </a:blip>
          <a:srcRect b="0" l="0" r="72336" t="0"/>
          <a:stretch/>
        </p:blipFill>
        <p:spPr>
          <a:xfrm>
            <a:off x="1552600" y="205650"/>
            <a:ext cx="453400" cy="433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1000"/>
                                        <p:tgtEl>
                                          <p:spTgt spid="3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1000"/>
                                        <p:tgtEl>
                                          <p:spTgt spid="3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1000"/>
                                        <p:tgtEl>
                                          <p:spTgt spid="3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3"/>
          <p:cNvSpPr txBox="1"/>
          <p:nvPr>
            <p:ph type="title"/>
          </p:nvPr>
        </p:nvSpPr>
        <p:spPr>
          <a:xfrm>
            <a:off x="0" y="838250"/>
            <a:ext cx="9144000" cy="632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sz="3000">
                <a:solidFill>
                  <a:srgbClr val="009999"/>
                </a:solidFill>
              </a:rPr>
              <a:t>Dashboards Options:</a:t>
            </a:r>
            <a:endParaRPr sz="3000">
              <a:solidFill>
                <a:srgbClr val="009999"/>
              </a:solidFill>
            </a:endParaRPr>
          </a:p>
          <a:p>
            <a:pPr indent="0" lvl="0" marL="0" rtl="0" algn="ctr">
              <a:spcBef>
                <a:spcPts val="0"/>
              </a:spcBef>
              <a:spcAft>
                <a:spcPts val="0"/>
              </a:spcAft>
              <a:buNone/>
            </a:pPr>
            <a:r>
              <a:rPr lang="en" sz="2000">
                <a:solidFill>
                  <a:srgbClr val="009999"/>
                </a:solidFill>
              </a:rPr>
              <a:t>Tableau vs AGOL VS Google Data Studio</a:t>
            </a:r>
            <a:endParaRPr sz="2000">
              <a:solidFill>
                <a:srgbClr val="009999"/>
              </a:solidFill>
            </a:endParaRPr>
          </a:p>
        </p:txBody>
      </p:sp>
      <p:sp>
        <p:nvSpPr>
          <p:cNvPr id="394" name="Google Shape;394;p43"/>
          <p:cNvSpPr txBox="1"/>
          <p:nvPr/>
        </p:nvSpPr>
        <p:spPr>
          <a:xfrm>
            <a:off x="139625" y="1830300"/>
            <a:ext cx="2281200" cy="289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u="sng">
                <a:solidFill>
                  <a:schemeClr val="dk1"/>
                </a:solidFill>
              </a:rPr>
              <a:t>Tableau:</a:t>
            </a:r>
            <a:endParaRPr b="1" sz="1100" u="sng">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100">
                <a:solidFill>
                  <a:schemeClr val="dk1"/>
                </a:solidFill>
              </a:rPr>
              <a:t>Pros:</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Can do OTF calculations</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Can create calculated fields</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Much easier to work with tabular data</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Easier to accommodate landing page, disclaimer</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100">
                <a:solidFill>
                  <a:schemeClr val="dk1"/>
                </a:solidFill>
              </a:rPr>
              <a:t>Cons:</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Can be cumbersome to develop and maintain</a:t>
            </a:r>
            <a:endParaRPr sz="1100">
              <a:solidFill>
                <a:schemeClr val="dk1"/>
              </a:solidFill>
            </a:endParaRPr>
          </a:p>
          <a:p>
            <a:pPr indent="-298450" lvl="0" marL="457200" rtl="0" algn="l">
              <a:spcBef>
                <a:spcPts val="0"/>
              </a:spcBef>
              <a:spcAft>
                <a:spcPts val="0"/>
              </a:spcAft>
              <a:buClr>
                <a:srgbClr val="FF0000"/>
              </a:buClr>
              <a:buSzPts val="1100"/>
              <a:buChar char="●"/>
            </a:pPr>
            <a:r>
              <a:rPr b="1" lang="en" sz="1100">
                <a:solidFill>
                  <a:srgbClr val="FF0000"/>
                </a:solidFill>
              </a:rPr>
              <a:t>ADOT Internal network required for viewing</a:t>
            </a:r>
            <a:endParaRPr b="1" sz="1100">
              <a:solidFill>
                <a:srgbClr val="FF0000"/>
              </a:solidFill>
            </a:endParaRPr>
          </a:p>
        </p:txBody>
      </p:sp>
      <p:sp>
        <p:nvSpPr>
          <p:cNvPr id="395" name="Google Shape;395;p43"/>
          <p:cNvSpPr txBox="1"/>
          <p:nvPr/>
        </p:nvSpPr>
        <p:spPr>
          <a:xfrm>
            <a:off x="3080700" y="1830300"/>
            <a:ext cx="2631900" cy="272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u="sng">
                <a:solidFill>
                  <a:srgbClr val="754C23"/>
                </a:solidFill>
              </a:rPr>
              <a:t>AGOL:</a:t>
            </a:r>
            <a:endParaRPr b="1" sz="1100" u="sng">
              <a:solidFill>
                <a:srgbClr val="754C23"/>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100">
                <a:solidFill>
                  <a:schemeClr val="dk1"/>
                </a:solidFill>
              </a:rPr>
              <a:t>Pros:</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Great w/ spatial data viewing and analysis</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Can be viewed outside ADOT network</a:t>
            </a:r>
            <a:endParaRPr sz="1100">
              <a:solidFill>
                <a:schemeClr val="dk1"/>
              </a:solidFill>
            </a:endParaRPr>
          </a:p>
          <a:p>
            <a:pPr indent="0" lvl="0" marL="457200" rtl="0" algn="l">
              <a:spcBef>
                <a:spcPts val="0"/>
              </a:spcBef>
              <a:spcAft>
                <a:spcPts val="0"/>
              </a:spcAft>
              <a:buNone/>
            </a:pPr>
            <a:r>
              <a:t/>
            </a:r>
            <a:endParaRPr sz="1100">
              <a:solidFill>
                <a:srgbClr val="CC4125"/>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100">
                <a:solidFill>
                  <a:schemeClr val="dk1"/>
                </a:solidFill>
              </a:rPr>
              <a:t>Cons:</a:t>
            </a:r>
            <a:endParaRPr sz="1100">
              <a:solidFill>
                <a:schemeClr val="dk1"/>
              </a:solidFill>
            </a:endParaRPr>
          </a:p>
          <a:p>
            <a:pPr indent="-298450" lvl="0" marL="457200" rtl="0" algn="l">
              <a:spcBef>
                <a:spcPts val="0"/>
              </a:spcBef>
              <a:spcAft>
                <a:spcPts val="0"/>
              </a:spcAft>
              <a:buClr>
                <a:srgbClr val="FF0000"/>
              </a:buClr>
              <a:buSzPts val="1100"/>
              <a:buChar char="●"/>
            </a:pPr>
            <a:r>
              <a:rPr b="1" lang="en" sz="1100">
                <a:solidFill>
                  <a:srgbClr val="FF0000"/>
                </a:solidFill>
              </a:rPr>
              <a:t>Limited </a:t>
            </a:r>
            <a:r>
              <a:rPr b="1" lang="en" sz="1100">
                <a:solidFill>
                  <a:srgbClr val="FF0000"/>
                </a:solidFill>
              </a:rPr>
              <a:t>Tabular Visualization</a:t>
            </a:r>
            <a:endParaRPr b="1" sz="1100">
              <a:solidFill>
                <a:srgbClr val="FF0000"/>
              </a:solidFill>
            </a:endParaRPr>
          </a:p>
          <a:p>
            <a:pPr indent="-298450" lvl="0" marL="457200" rtl="0" algn="l">
              <a:spcBef>
                <a:spcPts val="0"/>
              </a:spcBef>
              <a:spcAft>
                <a:spcPts val="0"/>
              </a:spcAft>
              <a:buClr>
                <a:schemeClr val="dk1"/>
              </a:buClr>
              <a:buSzPts val="1100"/>
              <a:buChar char="●"/>
            </a:pPr>
            <a:r>
              <a:rPr lang="en" sz="1100">
                <a:solidFill>
                  <a:schemeClr val="dk1"/>
                </a:solidFill>
              </a:rPr>
              <a:t>No OTF calculations</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No calculated fields</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Hard to fully replicate tableau</a:t>
            </a:r>
            <a:endParaRPr b="1" sz="1100">
              <a:solidFill>
                <a:srgbClr val="FF0000"/>
              </a:solidFill>
            </a:endParaRPr>
          </a:p>
          <a:p>
            <a:pPr indent="0" lvl="0" marL="457200" rtl="0" algn="l">
              <a:spcBef>
                <a:spcPts val="0"/>
              </a:spcBef>
              <a:spcAft>
                <a:spcPts val="0"/>
              </a:spcAft>
              <a:buNone/>
            </a:pPr>
            <a:r>
              <a:t/>
            </a:r>
            <a:endParaRPr sz="1100">
              <a:solidFill>
                <a:srgbClr val="CC4125"/>
              </a:solidFill>
            </a:endParaRPr>
          </a:p>
        </p:txBody>
      </p:sp>
      <p:sp>
        <p:nvSpPr>
          <p:cNvPr id="396" name="Google Shape;396;p43"/>
          <p:cNvSpPr txBox="1"/>
          <p:nvPr/>
        </p:nvSpPr>
        <p:spPr>
          <a:xfrm>
            <a:off x="6372475" y="1830300"/>
            <a:ext cx="2631900" cy="272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u="sng">
                <a:solidFill>
                  <a:srgbClr val="1155CC"/>
                </a:solidFill>
              </a:rPr>
              <a:t>Google Data Studio:</a:t>
            </a:r>
            <a:endParaRPr b="1" sz="1100" u="sng">
              <a:solidFill>
                <a:srgbClr val="1155CC"/>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100">
                <a:solidFill>
                  <a:schemeClr val="dk1"/>
                </a:solidFill>
              </a:rPr>
              <a:t>Pros:</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Can replicate most Tableau functions</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Can be viewed outside ADOT Network</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100">
                <a:solidFill>
                  <a:schemeClr val="dk1"/>
                </a:solidFill>
              </a:rPr>
              <a:t>Cons:</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Manual workflow to update data</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Can’t publicly be viewed without ADOT log in</a:t>
            </a:r>
            <a:endParaRPr sz="1100">
              <a:solidFill>
                <a:schemeClr val="dk1"/>
              </a:solidFill>
            </a:endParaRPr>
          </a:p>
          <a:p>
            <a:pPr indent="-298450" lvl="0" marL="457200" rtl="0" algn="l">
              <a:spcBef>
                <a:spcPts val="0"/>
              </a:spcBef>
              <a:spcAft>
                <a:spcPts val="0"/>
              </a:spcAft>
              <a:buClr>
                <a:srgbClr val="FF0000"/>
              </a:buClr>
              <a:buSzPts val="1100"/>
              <a:buChar char="●"/>
            </a:pPr>
            <a:r>
              <a:rPr b="1" lang="en" sz="1100">
                <a:solidFill>
                  <a:srgbClr val="FF0000"/>
                </a:solidFill>
              </a:rPr>
              <a:t>Cell count limitations for google sheets</a:t>
            </a:r>
            <a:endParaRPr b="1" sz="1100">
              <a:solidFill>
                <a:srgbClr val="FF0000"/>
              </a:solidFill>
            </a:endParaRPr>
          </a:p>
          <a:p>
            <a:pPr indent="-298450" lvl="0" marL="457200" rtl="0" algn="l">
              <a:spcBef>
                <a:spcPts val="0"/>
              </a:spcBef>
              <a:spcAft>
                <a:spcPts val="0"/>
              </a:spcAft>
              <a:buClr>
                <a:srgbClr val="FF0000"/>
              </a:buClr>
              <a:buSzPts val="1100"/>
              <a:buChar char="●"/>
            </a:pPr>
            <a:r>
              <a:rPr b="1" lang="en" sz="1100">
                <a:solidFill>
                  <a:srgbClr val="FF0000"/>
                </a:solidFill>
              </a:rPr>
              <a:t>No Mapping </a:t>
            </a:r>
            <a:r>
              <a:rPr b="1" lang="en" sz="1100">
                <a:solidFill>
                  <a:srgbClr val="FF0000"/>
                </a:solidFill>
              </a:rPr>
              <a:t>Capabilities</a:t>
            </a:r>
            <a:endParaRPr b="1" sz="1100">
              <a:solidFill>
                <a:srgbClr val="FF0000"/>
              </a:solidFill>
            </a:endParaRPr>
          </a:p>
        </p:txBody>
      </p:sp>
      <p:cxnSp>
        <p:nvCxnSpPr>
          <p:cNvPr id="397" name="Google Shape;397;p43"/>
          <p:cNvCxnSpPr/>
          <p:nvPr/>
        </p:nvCxnSpPr>
        <p:spPr>
          <a:xfrm>
            <a:off x="2689350" y="2242450"/>
            <a:ext cx="7800" cy="2438400"/>
          </a:xfrm>
          <a:prstGeom prst="straightConnector1">
            <a:avLst/>
          </a:prstGeom>
          <a:noFill/>
          <a:ln cap="flat" cmpd="sng" w="28575">
            <a:solidFill>
              <a:srgbClr val="666666"/>
            </a:solidFill>
            <a:prstDash val="solid"/>
            <a:round/>
            <a:headEnd len="med" w="med" type="none"/>
            <a:tailEnd len="med" w="med" type="none"/>
          </a:ln>
        </p:spPr>
      </p:cxnSp>
      <p:cxnSp>
        <p:nvCxnSpPr>
          <p:cNvPr id="398" name="Google Shape;398;p43"/>
          <p:cNvCxnSpPr/>
          <p:nvPr/>
        </p:nvCxnSpPr>
        <p:spPr>
          <a:xfrm>
            <a:off x="6042150" y="2242450"/>
            <a:ext cx="7800" cy="2438400"/>
          </a:xfrm>
          <a:prstGeom prst="straightConnector1">
            <a:avLst/>
          </a:prstGeom>
          <a:noFill/>
          <a:ln cap="flat" cmpd="sng" w="28575">
            <a:solidFill>
              <a:srgbClr val="666666"/>
            </a:solidFill>
            <a:prstDash val="solid"/>
            <a:round/>
            <a:headEnd len="med" w="med" type="none"/>
            <a:tailEnd len="med" w="med" type="none"/>
          </a:ln>
        </p:spPr>
      </p:cxnSp>
      <p:pic>
        <p:nvPicPr>
          <p:cNvPr id="399" name="Google Shape;399;p43"/>
          <p:cNvPicPr preferRelativeResize="0"/>
          <p:nvPr/>
        </p:nvPicPr>
        <p:blipFill rotWithShape="1">
          <a:blip r:embed="rId3">
            <a:alphaModFix/>
          </a:blip>
          <a:srcRect b="0" l="0" r="72336" t="0"/>
          <a:stretch/>
        </p:blipFill>
        <p:spPr>
          <a:xfrm>
            <a:off x="1552600" y="205650"/>
            <a:ext cx="453400" cy="433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1000"/>
                                        <p:tgtEl>
                                          <p:spTgt spid="3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1000"/>
                                        <p:tgtEl>
                                          <p:spTgt spid="395"/>
                                        </p:tgtEl>
                                      </p:cBhvr>
                                    </p:animEffect>
                                  </p:childTnLst>
                                </p:cTn>
                              </p:par>
                              <p:par>
                                <p:cTn fill="hold" nodeType="with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1000"/>
                                        <p:tgtEl>
                                          <p:spTgt spid="397"/>
                                        </p:tgtEl>
                                      </p:cBhvr>
                                    </p:animEffect>
                                  </p:childTnLst>
                                </p:cTn>
                              </p:par>
                              <p:par>
                                <p:cTn fill="hold" nodeType="with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par>
                                <p:cTn fill="hold" nodeType="with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1000"/>
                                        <p:tgtEl>
                                          <p:spTgt spid="396"/>
                                        </p:tgtEl>
                                      </p:cBhvr>
                                    </p:animEffect>
                                  </p:childTnLst>
                                </p:cTn>
                              </p:par>
                              <p:par>
                                <p:cTn fill="hold" nodeType="with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1000"/>
                                        <p:tgtEl>
                                          <p:spTgt spid="3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type="title"/>
          </p:nvPr>
        </p:nvSpPr>
        <p:spPr>
          <a:xfrm>
            <a:off x="457200" y="800100"/>
            <a:ext cx="8229600" cy="857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
                <a:solidFill>
                  <a:srgbClr val="009999"/>
                </a:solidFill>
              </a:rPr>
              <a:t>Agenda</a:t>
            </a:r>
            <a:endParaRPr>
              <a:solidFill>
                <a:srgbClr val="009999"/>
              </a:solidFill>
            </a:endParaRPr>
          </a:p>
        </p:txBody>
      </p:sp>
      <p:sp>
        <p:nvSpPr>
          <p:cNvPr id="141" name="Google Shape;141;p26"/>
          <p:cNvSpPr txBox="1"/>
          <p:nvPr>
            <p:ph idx="1" type="body"/>
          </p:nvPr>
        </p:nvSpPr>
        <p:spPr>
          <a:xfrm>
            <a:off x="457200" y="1520875"/>
            <a:ext cx="8229600" cy="3184500"/>
          </a:xfrm>
          <a:prstGeom prst="rect">
            <a:avLst/>
          </a:prstGeom>
          <a:noFill/>
          <a:ln>
            <a:noFill/>
          </a:ln>
        </p:spPr>
        <p:txBody>
          <a:bodyPr anchorCtr="0" anchor="t" bIns="45700" lIns="91425" spcFirstLastPara="1" rIns="91425" wrap="square" tIns="45700">
            <a:noAutofit/>
          </a:bodyPr>
          <a:lstStyle/>
          <a:p>
            <a:pPr indent="-381000" lvl="0" marL="342900" rtl="0" algn="l">
              <a:spcBef>
                <a:spcPts val="0"/>
              </a:spcBef>
              <a:spcAft>
                <a:spcPts val="0"/>
              </a:spcAft>
              <a:buSzPts val="2400"/>
              <a:buChar char="☑"/>
            </a:pPr>
            <a:r>
              <a:rPr lang="en" sz="2400"/>
              <a:t>Introductions</a:t>
            </a:r>
            <a:br>
              <a:rPr lang="en" sz="2400"/>
            </a:br>
            <a:endParaRPr sz="2400"/>
          </a:p>
          <a:p>
            <a:pPr indent="-381000" lvl="0" marL="342900" rtl="0" algn="l">
              <a:spcBef>
                <a:spcPts val="0"/>
              </a:spcBef>
              <a:spcAft>
                <a:spcPts val="0"/>
              </a:spcAft>
              <a:buSzPts val="2400"/>
              <a:buChar char="❑"/>
            </a:pPr>
            <a:r>
              <a:rPr lang="en" sz="2400"/>
              <a:t>Background &amp; Need</a:t>
            </a:r>
            <a:br>
              <a:rPr lang="en" sz="2400"/>
            </a:br>
            <a:endParaRPr sz="2400"/>
          </a:p>
          <a:p>
            <a:pPr indent="-381000" lvl="0" marL="342900" rtl="0" algn="l">
              <a:spcBef>
                <a:spcPts val="0"/>
              </a:spcBef>
              <a:spcAft>
                <a:spcPts val="0"/>
              </a:spcAft>
              <a:buSzPts val="2400"/>
              <a:buChar char="❑"/>
            </a:pPr>
            <a:r>
              <a:rPr lang="en" sz="2400"/>
              <a:t>Dimensions and Metrics</a:t>
            </a:r>
            <a:br>
              <a:rPr lang="en" sz="2400"/>
            </a:br>
            <a:endParaRPr sz="2400"/>
          </a:p>
          <a:p>
            <a:pPr indent="-381000" lvl="0" marL="342900" rtl="0" algn="l">
              <a:spcBef>
                <a:spcPts val="0"/>
              </a:spcBef>
              <a:spcAft>
                <a:spcPts val="0"/>
              </a:spcAft>
              <a:buSzPts val="2400"/>
              <a:buChar char="❑"/>
            </a:pPr>
            <a:r>
              <a:rPr lang="en" sz="2400"/>
              <a:t>Architecture</a:t>
            </a:r>
            <a:br>
              <a:rPr lang="en" sz="2400"/>
            </a:br>
            <a:endParaRPr sz="2400"/>
          </a:p>
          <a:p>
            <a:pPr indent="-381000" lvl="0" marL="342900" rtl="0" algn="l">
              <a:spcBef>
                <a:spcPts val="0"/>
              </a:spcBef>
              <a:spcAft>
                <a:spcPts val="0"/>
              </a:spcAft>
              <a:buSzPts val="2400"/>
              <a:buChar char="❑"/>
            </a:pPr>
            <a:r>
              <a:rPr lang="en" sz="2400"/>
              <a:t>Challenges</a:t>
            </a:r>
            <a:endParaRPr sz="2400"/>
          </a:p>
          <a:p>
            <a:pPr indent="-190500" lvl="0" marL="342900" rtl="0" algn="l">
              <a:spcBef>
                <a:spcPts val="480"/>
              </a:spcBef>
              <a:spcAft>
                <a:spcPts val="0"/>
              </a:spcAft>
              <a:buClr>
                <a:schemeClr val="dk1"/>
              </a:buClr>
              <a:buSzPts val="2400"/>
              <a:buFont typeface="Noto Sans Symbols"/>
              <a:buNone/>
            </a:pPr>
            <a:r>
              <a:t/>
            </a:r>
            <a:endParaRPr sz="2400"/>
          </a:p>
          <a:p>
            <a:pPr indent="-190500" lvl="0" marL="342900" rtl="0" algn="l">
              <a:spcBef>
                <a:spcPts val="480"/>
              </a:spcBef>
              <a:spcAft>
                <a:spcPts val="0"/>
              </a:spcAft>
              <a:buClr>
                <a:schemeClr val="dk1"/>
              </a:buClr>
              <a:buSzPts val="2400"/>
              <a:buFont typeface="Noto Sans Symbols"/>
              <a:buNone/>
            </a:pPr>
            <a:r>
              <a:t/>
            </a:r>
            <a:endParaRPr sz="2400"/>
          </a:p>
          <a:p>
            <a:pPr indent="-241300" lvl="0" marL="342900" rtl="0" algn="l">
              <a:spcBef>
                <a:spcPts val="320"/>
              </a:spcBef>
              <a:spcAft>
                <a:spcPts val="0"/>
              </a:spcAft>
              <a:buClr>
                <a:schemeClr val="dk1"/>
              </a:buClr>
              <a:buSzPts val="1600"/>
              <a:buNone/>
            </a:pPr>
            <a:r>
              <a:t/>
            </a:r>
            <a:endParaRPr sz="1600"/>
          </a:p>
          <a:p>
            <a:pPr indent="-190500" lvl="0" marL="342900" rtl="0" algn="l">
              <a:spcBef>
                <a:spcPts val="480"/>
              </a:spcBef>
              <a:spcAft>
                <a:spcPts val="0"/>
              </a:spcAft>
              <a:buClr>
                <a:schemeClr val="dk1"/>
              </a:buClr>
              <a:buSzPts val="2400"/>
              <a:buNone/>
            </a:pPr>
            <a:r>
              <a:t/>
            </a:r>
            <a:endParaRPr sz="2400"/>
          </a:p>
          <a:p>
            <a:pPr indent="-184150" lvl="0" marL="342900" rtl="0" algn="l">
              <a:spcBef>
                <a:spcPts val="500"/>
              </a:spcBef>
              <a:spcAft>
                <a:spcPts val="0"/>
              </a:spcAft>
              <a:buClr>
                <a:schemeClr val="dk1"/>
              </a:buClr>
              <a:buSzPts val="2500"/>
              <a:buFont typeface="Noto Sans Symbols"/>
              <a:buNone/>
            </a:pPr>
            <a:r>
              <a:t/>
            </a:r>
            <a:endParaRPr sz="2500"/>
          </a:p>
          <a:p>
            <a:pPr indent="0" lvl="1" marL="365760" rtl="0" algn="l">
              <a:spcBef>
                <a:spcPts val="400"/>
              </a:spcBef>
              <a:spcAft>
                <a:spcPts val="0"/>
              </a:spcAft>
              <a:buClr>
                <a:schemeClr val="dk1"/>
              </a:buClr>
              <a:buSzPts val="2000"/>
              <a:buNone/>
            </a:pPr>
            <a:r>
              <a:t/>
            </a:r>
            <a:endParaRPr sz="2000"/>
          </a:p>
          <a:p>
            <a:pPr indent="-158750" lvl="1" marL="651510" rtl="0" algn="l">
              <a:spcBef>
                <a:spcPts val="400"/>
              </a:spcBef>
              <a:spcAft>
                <a:spcPts val="0"/>
              </a:spcAft>
              <a:buClr>
                <a:schemeClr val="dk1"/>
              </a:buClr>
              <a:buSzPts val="2000"/>
              <a:buFont typeface="Noto Sans Symbols"/>
              <a:buNone/>
            </a:pPr>
            <a:r>
              <a:t/>
            </a:r>
            <a:endParaRPr sz="2000"/>
          </a:p>
          <a:p>
            <a:pPr indent="-165100" lvl="1" marL="651510" rtl="0" algn="l">
              <a:spcBef>
                <a:spcPts val="380"/>
              </a:spcBef>
              <a:spcAft>
                <a:spcPts val="0"/>
              </a:spcAft>
              <a:buClr>
                <a:schemeClr val="dk1"/>
              </a:buClr>
              <a:buSzPts val="1900"/>
              <a:buFont typeface="Noto Sans Symbols"/>
              <a:buNone/>
            </a:pPr>
            <a:r>
              <a:t/>
            </a:r>
            <a:endParaRPr sz="1900"/>
          </a:p>
          <a:p>
            <a:pPr indent="-139700" lvl="0" marL="342900" rtl="0" algn="l">
              <a:spcBef>
                <a:spcPts val="640"/>
              </a:spcBef>
              <a:spcAft>
                <a:spcPts val="0"/>
              </a:spcAft>
              <a:buClr>
                <a:schemeClr val="dk1"/>
              </a:buClr>
              <a:buSzPts val="3200"/>
              <a:buNone/>
            </a:pPr>
            <a:r>
              <a:t/>
            </a:r>
            <a:endParaRPr/>
          </a:p>
        </p:txBody>
      </p:sp>
      <p:pic>
        <p:nvPicPr>
          <p:cNvPr descr="C:\Users\c3344\AppData\Local\Microsoft\Windows\Temporary Internet Files\Content.IE5\BXCKXXMC\blockpage[1].gif" id="142" name="Google Shape;142;p26"/>
          <p:cNvPicPr preferRelativeResize="0"/>
          <p:nvPr/>
        </p:nvPicPr>
        <p:blipFill rotWithShape="1">
          <a:blip r:embed="rId3">
            <a:alphaModFix/>
          </a:blip>
          <a:srcRect b="0" l="0" r="0" t="0"/>
          <a:stretch/>
        </p:blipFill>
        <p:spPr>
          <a:xfrm>
            <a:off x="4562475" y="2568178"/>
            <a:ext cx="19050" cy="7144"/>
          </a:xfrm>
          <a:prstGeom prst="rect">
            <a:avLst/>
          </a:prstGeom>
          <a:noFill/>
          <a:ln>
            <a:noFill/>
          </a:ln>
        </p:spPr>
      </p:pic>
      <p:pic>
        <p:nvPicPr>
          <p:cNvPr descr="C:\Users\c3344\AppData\Local\Microsoft\Windows\Temporary Internet Files\Content.IE5\431HJC6H\blockpage[1].gif" id="143" name="Google Shape;143;p26"/>
          <p:cNvPicPr preferRelativeResize="0"/>
          <p:nvPr/>
        </p:nvPicPr>
        <p:blipFill rotWithShape="1">
          <a:blip r:embed="rId3">
            <a:alphaModFix/>
          </a:blip>
          <a:srcRect b="0" l="0" r="0" t="0"/>
          <a:stretch/>
        </p:blipFill>
        <p:spPr>
          <a:xfrm>
            <a:off x="4562475" y="2568178"/>
            <a:ext cx="19050" cy="7144"/>
          </a:xfrm>
          <a:prstGeom prst="rect">
            <a:avLst/>
          </a:prstGeom>
          <a:noFill/>
          <a:ln>
            <a:noFill/>
          </a:ln>
        </p:spPr>
      </p:pic>
      <p:pic>
        <p:nvPicPr>
          <p:cNvPr descr="C:\Users\c3344\AppData\Local\Microsoft\Windows\Temporary Internet Files\Content.IE5\2G8HVMOL\blockpage[1].gif" id="144" name="Google Shape;144;p26"/>
          <p:cNvPicPr preferRelativeResize="0"/>
          <p:nvPr/>
        </p:nvPicPr>
        <p:blipFill rotWithShape="1">
          <a:blip r:embed="rId3">
            <a:alphaModFix/>
          </a:blip>
          <a:srcRect b="0" l="0" r="0" t="0"/>
          <a:stretch/>
        </p:blipFill>
        <p:spPr>
          <a:xfrm>
            <a:off x="4562475" y="2568178"/>
            <a:ext cx="19050" cy="7144"/>
          </a:xfrm>
          <a:prstGeom prst="rect">
            <a:avLst/>
          </a:prstGeom>
          <a:noFill/>
          <a:ln>
            <a:noFill/>
          </a:ln>
        </p:spPr>
      </p:pic>
      <p:pic>
        <p:nvPicPr>
          <p:cNvPr descr="C:\Users\c3344\AppData\Local\Microsoft\Windows\Temporary Internet Files\Content.IE5\V3F8M42R\blockpage[1].gif" id="145" name="Google Shape;145;p26"/>
          <p:cNvPicPr preferRelativeResize="0"/>
          <p:nvPr/>
        </p:nvPicPr>
        <p:blipFill rotWithShape="1">
          <a:blip r:embed="rId3">
            <a:alphaModFix/>
          </a:blip>
          <a:srcRect b="0" l="0" r="0" t="0"/>
          <a:stretch/>
        </p:blipFill>
        <p:spPr>
          <a:xfrm>
            <a:off x="4562475" y="2568178"/>
            <a:ext cx="19050" cy="7144"/>
          </a:xfrm>
          <a:prstGeom prst="rect">
            <a:avLst/>
          </a:prstGeom>
          <a:noFill/>
          <a:ln>
            <a:noFill/>
          </a:ln>
        </p:spPr>
      </p:pic>
      <p:pic>
        <p:nvPicPr>
          <p:cNvPr id="146" name="Google Shape;146;p26"/>
          <p:cNvPicPr preferRelativeResize="0"/>
          <p:nvPr/>
        </p:nvPicPr>
        <p:blipFill>
          <a:blip r:embed="rId4">
            <a:alphaModFix/>
          </a:blip>
          <a:stretch>
            <a:fillRect/>
          </a:stretch>
        </p:blipFill>
        <p:spPr>
          <a:xfrm>
            <a:off x="5610374" y="1239875"/>
            <a:ext cx="3256325" cy="3903626"/>
          </a:xfrm>
          <a:prstGeom prst="rect">
            <a:avLst/>
          </a:prstGeom>
          <a:noFill/>
          <a:ln>
            <a:noFill/>
          </a:ln>
        </p:spPr>
      </p:pic>
      <p:pic>
        <p:nvPicPr>
          <p:cNvPr id="147" name="Google Shape;147;p26"/>
          <p:cNvPicPr preferRelativeResize="0"/>
          <p:nvPr/>
        </p:nvPicPr>
        <p:blipFill rotWithShape="1">
          <a:blip r:embed="rId5">
            <a:alphaModFix/>
          </a:blip>
          <a:srcRect b="0" l="0" r="72336" t="0"/>
          <a:stretch/>
        </p:blipFill>
        <p:spPr>
          <a:xfrm>
            <a:off x="1552600" y="205650"/>
            <a:ext cx="453400" cy="433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44"/>
          <p:cNvSpPr txBox="1"/>
          <p:nvPr/>
        </p:nvSpPr>
        <p:spPr>
          <a:xfrm>
            <a:off x="70475" y="4220100"/>
            <a:ext cx="10104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F0000"/>
                </a:solidFill>
                <a:latin typeface="Calibri"/>
                <a:ea typeface="Calibri"/>
                <a:cs typeface="Calibri"/>
                <a:sym typeface="Calibri"/>
              </a:rPr>
              <a:t>FME</a:t>
            </a:r>
            <a:endParaRPr b="1" sz="1600">
              <a:solidFill>
                <a:srgbClr val="FF0000"/>
              </a:solidFill>
              <a:latin typeface="Calibri"/>
              <a:ea typeface="Calibri"/>
              <a:cs typeface="Calibri"/>
              <a:sym typeface="Calibri"/>
            </a:endParaRPr>
          </a:p>
          <a:p>
            <a:pPr indent="0" lvl="0" marL="0" rtl="0" algn="l">
              <a:spcBef>
                <a:spcPts val="0"/>
              </a:spcBef>
              <a:spcAft>
                <a:spcPts val="0"/>
              </a:spcAft>
              <a:buNone/>
            </a:pPr>
            <a:r>
              <a:rPr b="1" lang="en" sz="1600">
                <a:solidFill>
                  <a:srgbClr val="1155CC"/>
                </a:solidFill>
                <a:latin typeface="Calibri"/>
                <a:ea typeface="Calibri"/>
                <a:cs typeface="Calibri"/>
                <a:sym typeface="Calibri"/>
              </a:rPr>
              <a:t>Google</a:t>
            </a:r>
            <a:br>
              <a:rPr lang="en" sz="1600">
                <a:latin typeface="Calibri"/>
                <a:ea typeface="Calibri"/>
                <a:cs typeface="Calibri"/>
                <a:sym typeface="Calibri"/>
              </a:rPr>
            </a:br>
            <a:r>
              <a:rPr b="1" lang="en" sz="1600">
                <a:solidFill>
                  <a:srgbClr val="754C23"/>
                </a:solidFill>
                <a:latin typeface="Calibri"/>
                <a:ea typeface="Calibri"/>
                <a:cs typeface="Calibri"/>
                <a:sym typeface="Calibri"/>
              </a:rPr>
              <a:t>Esri</a:t>
            </a:r>
            <a:endParaRPr b="1" sz="1600">
              <a:solidFill>
                <a:srgbClr val="CC0000"/>
              </a:solidFill>
              <a:latin typeface="Calibri"/>
              <a:ea typeface="Calibri"/>
              <a:cs typeface="Calibri"/>
              <a:sym typeface="Calibri"/>
            </a:endParaRPr>
          </a:p>
        </p:txBody>
      </p:sp>
      <p:sp>
        <p:nvSpPr>
          <p:cNvPr id="405" name="Google Shape;405;p44"/>
          <p:cNvSpPr txBox="1"/>
          <p:nvPr>
            <p:ph type="title"/>
          </p:nvPr>
        </p:nvSpPr>
        <p:spPr>
          <a:xfrm>
            <a:off x="0" y="566600"/>
            <a:ext cx="1334400" cy="1516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 sz="2500">
                <a:solidFill>
                  <a:srgbClr val="002664"/>
                </a:solidFill>
              </a:rPr>
              <a:t>Data</a:t>
            </a:r>
            <a:endParaRPr b="1" sz="2500">
              <a:solidFill>
                <a:srgbClr val="002664"/>
              </a:solidFill>
            </a:endParaRPr>
          </a:p>
          <a:p>
            <a:pPr indent="0" lvl="0" marL="0" rtl="0" algn="l">
              <a:spcBef>
                <a:spcPts val="0"/>
              </a:spcBef>
              <a:spcAft>
                <a:spcPts val="0"/>
              </a:spcAft>
              <a:buNone/>
            </a:pPr>
            <a:r>
              <a:rPr b="1" lang="en" sz="2500">
                <a:solidFill>
                  <a:srgbClr val="002664"/>
                </a:solidFill>
              </a:rPr>
              <a:t>Flow</a:t>
            </a:r>
            <a:endParaRPr b="1" sz="2500">
              <a:solidFill>
                <a:srgbClr val="002664"/>
              </a:solidFill>
            </a:endParaRPr>
          </a:p>
        </p:txBody>
      </p:sp>
      <p:sp>
        <p:nvSpPr>
          <p:cNvPr id="406" name="Google Shape;406;p44"/>
          <p:cNvSpPr/>
          <p:nvPr/>
        </p:nvSpPr>
        <p:spPr>
          <a:xfrm>
            <a:off x="70475" y="4333500"/>
            <a:ext cx="801900" cy="696600"/>
          </a:xfrm>
          <a:prstGeom prst="roundRect">
            <a:avLst>
              <a:gd fmla="val 16667"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7" name="Google Shape;407;p44"/>
          <p:cNvGrpSpPr/>
          <p:nvPr/>
        </p:nvGrpSpPr>
        <p:grpSpPr>
          <a:xfrm>
            <a:off x="2243553" y="3924842"/>
            <a:ext cx="3491324" cy="1175605"/>
            <a:chOff x="2243553" y="3924842"/>
            <a:chExt cx="3491324" cy="1175605"/>
          </a:xfrm>
        </p:grpSpPr>
        <p:sp>
          <p:nvSpPr>
            <p:cNvPr id="408" name="Google Shape;408;p44"/>
            <p:cNvSpPr/>
            <p:nvPr/>
          </p:nvSpPr>
          <p:spPr>
            <a:xfrm>
              <a:off x="4530569" y="4025847"/>
              <a:ext cx="1204308" cy="1074600"/>
            </a:xfrm>
            <a:prstGeom prst="flowChartMultidocument">
              <a:avLst/>
            </a:prstGeom>
            <a:solidFill>
              <a:srgbClr val="CC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FFFFFF"/>
                  </a:solidFill>
                </a:rPr>
                <a:t>FME Workspaces</a:t>
              </a:r>
              <a:endParaRPr sz="800">
                <a:solidFill>
                  <a:srgbClr val="FFFFFF"/>
                </a:solidFill>
              </a:endParaRPr>
            </a:p>
          </p:txBody>
        </p:sp>
        <p:grpSp>
          <p:nvGrpSpPr>
            <p:cNvPr id="409" name="Google Shape;409;p44"/>
            <p:cNvGrpSpPr/>
            <p:nvPr/>
          </p:nvGrpSpPr>
          <p:grpSpPr>
            <a:xfrm>
              <a:off x="2243553" y="3924842"/>
              <a:ext cx="2089584" cy="923268"/>
              <a:chOff x="2243553" y="3924842"/>
              <a:chExt cx="2089584" cy="923268"/>
            </a:xfrm>
          </p:grpSpPr>
          <p:sp>
            <p:nvSpPr>
              <p:cNvPr id="410" name="Google Shape;410;p44"/>
              <p:cNvSpPr/>
              <p:nvPr/>
            </p:nvSpPr>
            <p:spPr>
              <a:xfrm flipH="1">
                <a:off x="3739437" y="4315718"/>
                <a:ext cx="593700" cy="359100"/>
              </a:xfrm>
              <a:prstGeom prst="leftArrow">
                <a:avLst>
                  <a:gd fmla="val 50000" name="adj1"/>
                  <a:gd fmla="val 50000" name="adj2"/>
                </a:avLst>
              </a:prstGeom>
              <a:solidFill>
                <a:srgbClr val="CC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p>
            </p:txBody>
          </p:sp>
          <p:grpSp>
            <p:nvGrpSpPr>
              <p:cNvPr id="411" name="Google Shape;411;p44"/>
              <p:cNvGrpSpPr/>
              <p:nvPr/>
            </p:nvGrpSpPr>
            <p:grpSpPr>
              <a:xfrm>
                <a:off x="2243553" y="3924842"/>
                <a:ext cx="1272882" cy="923268"/>
                <a:chOff x="165163" y="5169250"/>
                <a:chExt cx="1938300" cy="1251550"/>
              </a:xfrm>
            </p:grpSpPr>
            <p:sp>
              <p:nvSpPr>
                <p:cNvPr id="412" name="Google Shape;412;p44"/>
                <p:cNvSpPr/>
                <p:nvPr/>
              </p:nvSpPr>
              <p:spPr>
                <a:xfrm>
                  <a:off x="165163" y="5212700"/>
                  <a:ext cx="1938300" cy="1208100"/>
                </a:xfrm>
                <a:prstGeom prst="can">
                  <a:avLst>
                    <a:gd fmla="val 25000" name="adj"/>
                  </a:avLst>
                </a:prstGeom>
                <a:solidFill>
                  <a:srgbClr val="754C2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p>
                <a:p>
                  <a:pPr indent="0" lvl="0" marL="0" rtl="0" algn="ctr">
                    <a:spcBef>
                      <a:spcPts val="0"/>
                    </a:spcBef>
                    <a:spcAft>
                      <a:spcPts val="0"/>
                    </a:spcAft>
                    <a:buNone/>
                  </a:pPr>
                  <a:r>
                    <a:rPr lang="en" sz="800">
                      <a:solidFill>
                        <a:srgbClr val="FFFFFF"/>
                      </a:solidFill>
                    </a:rPr>
                    <a:t>ADOT ArcGIS SDE SQL SERVER</a:t>
                  </a:r>
                  <a:endParaRPr sz="800">
                    <a:solidFill>
                      <a:srgbClr val="FFFFFF"/>
                    </a:solidFill>
                  </a:endParaRPr>
                </a:p>
                <a:p>
                  <a:pPr indent="0" lvl="0" marL="0" rtl="0" algn="l">
                    <a:spcBef>
                      <a:spcPts val="0"/>
                    </a:spcBef>
                    <a:spcAft>
                      <a:spcPts val="0"/>
                    </a:spcAft>
                    <a:buNone/>
                  </a:pPr>
                  <a:r>
                    <a:t/>
                  </a:r>
                  <a:endParaRPr sz="800"/>
                </a:p>
              </p:txBody>
            </p:sp>
            <p:sp>
              <p:nvSpPr>
                <p:cNvPr id="413" name="Google Shape;413;p44"/>
                <p:cNvSpPr txBox="1"/>
                <p:nvPr/>
              </p:nvSpPr>
              <p:spPr>
                <a:xfrm>
                  <a:off x="374450" y="5169250"/>
                  <a:ext cx="1616700" cy="37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rgbClr val="FFFFFF"/>
                      </a:solidFill>
                    </a:rPr>
                    <a:t>Roads &amp; Highways</a:t>
                  </a:r>
                  <a:endParaRPr sz="600">
                    <a:solidFill>
                      <a:srgbClr val="FFFFFF"/>
                    </a:solidFill>
                  </a:endParaRPr>
                </a:p>
              </p:txBody>
            </p:sp>
          </p:grpSp>
        </p:grpSp>
      </p:grpSp>
      <p:grpSp>
        <p:nvGrpSpPr>
          <p:cNvPr id="414" name="Google Shape;414;p44"/>
          <p:cNvGrpSpPr/>
          <p:nvPr/>
        </p:nvGrpSpPr>
        <p:grpSpPr>
          <a:xfrm>
            <a:off x="3855200" y="2219800"/>
            <a:ext cx="2522124" cy="1679697"/>
            <a:chOff x="3855200" y="2219800"/>
            <a:chExt cx="2522124" cy="1679697"/>
          </a:xfrm>
        </p:grpSpPr>
        <p:sp>
          <p:nvSpPr>
            <p:cNvPr id="415" name="Google Shape;415;p44"/>
            <p:cNvSpPr/>
            <p:nvPr/>
          </p:nvSpPr>
          <p:spPr>
            <a:xfrm>
              <a:off x="3855200" y="2219800"/>
              <a:ext cx="2522124" cy="1187568"/>
            </a:xfrm>
            <a:prstGeom prst="cloud">
              <a:avLst/>
            </a:prstGeom>
            <a:solidFill>
              <a:srgbClr val="1155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Google Drive</a:t>
              </a:r>
              <a:endParaRPr b="1">
                <a:solidFill>
                  <a:srgbClr val="FFFFFF"/>
                </a:solidFill>
              </a:endParaRPr>
            </a:p>
            <a:p>
              <a:pPr indent="0" lvl="0" marL="0" rtl="0" algn="ctr">
                <a:spcBef>
                  <a:spcPts val="0"/>
                </a:spcBef>
                <a:spcAft>
                  <a:spcPts val="0"/>
                </a:spcAft>
                <a:buNone/>
              </a:pPr>
              <a:r>
                <a:t/>
              </a:r>
              <a:endParaRPr sz="800">
                <a:solidFill>
                  <a:srgbClr val="FFFFFF"/>
                </a:solidFill>
              </a:endParaRPr>
            </a:p>
            <a:p>
              <a:pPr indent="0" lvl="0" marL="0" rtl="0" algn="ctr">
                <a:spcBef>
                  <a:spcPts val="0"/>
                </a:spcBef>
                <a:spcAft>
                  <a:spcPts val="0"/>
                </a:spcAft>
                <a:buNone/>
              </a:pPr>
              <a:r>
                <a:t/>
              </a:r>
              <a:endParaRPr sz="800">
                <a:solidFill>
                  <a:srgbClr val="FFFFFF"/>
                </a:solidFill>
              </a:endParaRPr>
            </a:p>
            <a:p>
              <a:pPr indent="0" lvl="0" marL="0" rtl="0" algn="ctr">
                <a:spcBef>
                  <a:spcPts val="0"/>
                </a:spcBef>
                <a:spcAft>
                  <a:spcPts val="0"/>
                </a:spcAft>
                <a:buNone/>
              </a:pPr>
              <a:r>
                <a:t/>
              </a:r>
              <a:endParaRPr sz="800">
                <a:solidFill>
                  <a:srgbClr val="FFFFFF"/>
                </a:solidFill>
              </a:endParaRPr>
            </a:p>
          </p:txBody>
        </p:sp>
        <p:sp>
          <p:nvSpPr>
            <p:cNvPr id="416" name="Google Shape;416;p44"/>
            <p:cNvSpPr/>
            <p:nvPr/>
          </p:nvSpPr>
          <p:spPr>
            <a:xfrm rot="5400000">
              <a:off x="4952100" y="3575647"/>
              <a:ext cx="327900" cy="319800"/>
            </a:xfrm>
            <a:prstGeom prst="leftArrow">
              <a:avLst>
                <a:gd fmla="val 50000" name="adj1"/>
                <a:gd fmla="val 50000" name="adj2"/>
              </a:avLst>
            </a:prstGeom>
            <a:solidFill>
              <a:srgbClr val="CC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solidFill>
                  <a:srgbClr val="FFFFFF"/>
                </a:solidFill>
              </a:endParaRPr>
            </a:p>
          </p:txBody>
        </p:sp>
        <p:sp>
          <p:nvSpPr>
            <p:cNvPr id="417" name="Google Shape;417;p44"/>
            <p:cNvSpPr/>
            <p:nvPr/>
          </p:nvSpPr>
          <p:spPr>
            <a:xfrm>
              <a:off x="4479865" y="2844090"/>
              <a:ext cx="1272780" cy="359046"/>
            </a:xfrm>
            <a:prstGeom prst="flowChartDocument">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FFFFFF"/>
                  </a:solidFill>
                </a:rPr>
                <a:t>RH QC Dashboard Data Sources</a:t>
              </a:r>
              <a:endParaRPr sz="800">
                <a:solidFill>
                  <a:srgbClr val="FFFFFF"/>
                </a:solidFill>
              </a:endParaRPr>
            </a:p>
          </p:txBody>
        </p:sp>
      </p:grpSp>
      <p:grpSp>
        <p:nvGrpSpPr>
          <p:cNvPr id="418" name="Google Shape;418;p44"/>
          <p:cNvGrpSpPr/>
          <p:nvPr/>
        </p:nvGrpSpPr>
        <p:grpSpPr>
          <a:xfrm>
            <a:off x="2988025" y="764100"/>
            <a:ext cx="4254000" cy="1592531"/>
            <a:chOff x="2988025" y="764100"/>
            <a:chExt cx="4254000" cy="1592531"/>
          </a:xfrm>
        </p:grpSpPr>
        <p:sp>
          <p:nvSpPr>
            <p:cNvPr id="419" name="Google Shape;419;p44"/>
            <p:cNvSpPr/>
            <p:nvPr/>
          </p:nvSpPr>
          <p:spPr>
            <a:xfrm>
              <a:off x="2988025" y="764100"/>
              <a:ext cx="4254000" cy="867000"/>
            </a:xfrm>
            <a:prstGeom prst="roundRect">
              <a:avLst>
                <a:gd fmla="val 16667" name="adj"/>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4"/>
            <p:cNvSpPr/>
            <p:nvPr/>
          </p:nvSpPr>
          <p:spPr>
            <a:xfrm rot="4043677">
              <a:off x="3773942" y="1862210"/>
              <a:ext cx="547892" cy="327024"/>
            </a:xfrm>
            <a:prstGeom prst="leftArrow">
              <a:avLst>
                <a:gd fmla="val 50000" name="adj1"/>
                <a:gd fmla="val 50000" name="adj2"/>
              </a:avLst>
            </a:prstGeom>
            <a:solidFill>
              <a:srgbClr val="1155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solidFill>
                  <a:srgbClr val="FFFFFF"/>
                </a:solidFill>
              </a:endParaRPr>
            </a:p>
          </p:txBody>
        </p:sp>
        <p:sp>
          <p:nvSpPr>
            <p:cNvPr id="421" name="Google Shape;421;p44"/>
            <p:cNvSpPr/>
            <p:nvPr/>
          </p:nvSpPr>
          <p:spPr>
            <a:xfrm>
              <a:off x="4577165" y="863750"/>
              <a:ext cx="1078200" cy="696600"/>
            </a:xfrm>
            <a:prstGeom prst="bevel">
              <a:avLst>
                <a:gd fmla="val 12500" name="adj"/>
              </a:avLst>
            </a:prstGeom>
            <a:solidFill>
              <a:srgbClr val="1155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rPr>
                <a:t>Event Errors</a:t>
              </a:r>
              <a:endParaRPr sz="1100">
                <a:solidFill>
                  <a:srgbClr val="FFFFFF"/>
                </a:solidFill>
              </a:endParaRPr>
            </a:p>
          </p:txBody>
        </p:sp>
        <p:sp>
          <p:nvSpPr>
            <p:cNvPr id="422" name="Google Shape;422;p44"/>
            <p:cNvSpPr/>
            <p:nvPr/>
          </p:nvSpPr>
          <p:spPr>
            <a:xfrm rot="5401850">
              <a:off x="4837477" y="1781126"/>
              <a:ext cx="557400" cy="319800"/>
            </a:xfrm>
            <a:prstGeom prst="leftArrow">
              <a:avLst>
                <a:gd fmla="val 50000" name="adj1"/>
                <a:gd fmla="val 50000" name="adj2"/>
              </a:avLst>
            </a:prstGeom>
            <a:solidFill>
              <a:srgbClr val="1155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solidFill>
                  <a:srgbClr val="FFFFFF"/>
                </a:solidFill>
              </a:endParaRPr>
            </a:p>
          </p:txBody>
        </p:sp>
        <p:sp>
          <p:nvSpPr>
            <p:cNvPr id="423" name="Google Shape;423;p44"/>
            <p:cNvSpPr/>
            <p:nvPr/>
          </p:nvSpPr>
          <p:spPr>
            <a:xfrm>
              <a:off x="3100813" y="863750"/>
              <a:ext cx="1078200" cy="696600"/>
            </a:xfrm>
            <a:prstGeom prst="bevel">
              <a:avLst>
                <a:gd fmla="val 12500" name="adj"/>
              </a:avLst>
            </a:prstGeom>
            <a:solidFill>
              <a:srgbClr val="1155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rPr>
                <a:t>Domain Errors</a:t>
              </a:r>
              <a:endParaRPr sz="1100">
                <a:solidFill>
                  <a:srgbClr val="FFFFFF"/>
                </a:solidFill>
              </a:endParaRPr>
            </a:p>
          </p:txBody>
        </p:sp>
        <p:sp>
          <p:nvSpPr>
            <p:cNvPr id="424" name="Google Shape;424;p44"/>
            <p:cNvSpPr/>
            <p:nvPr/>
          </p:nvSpPr>
          <p:spPr>
            <a:xfrm>
              <a:off x="6053517" y="863750"/>
              <a:ext cx="1078200" cy="696600"/>
            </a:xfrm>
            <a:prstGeom prst="bevel">
              <a:avLst>
                <a:gd fmla="val 12500" name="adj"/>
              </a:avLst>
            </a:prstGeom>
            <a:solidFill>
              <a:srgbClr val="1155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rPr>
                <a:t>Route Errors</a:t>
              </a:r>
              <a:endParaRPr sz="1100">
                <a:solidFill>
                  <a:srgbClr val="FFFFFF"/>
                </a:solidFill>
              </a:endParaRPr>
            </a:p>
          </p:txBody>
        </p:sp>
        <p:sp>
          <p:nvSpPr>
            <p:cNvPr id="425" name="Google Shape;425;p44"/>
            <p:cNvSpPr/>
            <p:nvPr/>
          </p:nvSpPr>
          <p:spPr>
            <a:xfrm rot="7456058">
              <a:off x="5944077" y="1858314"/>
              <a:ext cx="536533" cy="334833"/>
            </a:xfrm>
            <a:prstGeom prst="leftArrow">
              <a:avLst>
                <a:gd fmla="val 50000" name="adj1"/>
                <a:gd fmla="val 50000" name="adj2"/>
              </a:avLst>
            </a:prstGeom>
            <a:solidFill>
              <a:srgbClr val="1155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solidFill>
                  <a:srgbClr val="FFFFFF"/>
                </a:solidFill>
              </a:endParaRPr>
            </a:p>
          </p:txBody>
        </p:sp>
      </p:grpSp>
      <p:grpSp>
        <p:nvGrpSpPr>
          <p:cNvPr id="426" name="Google Shape;426;p44"/>
          <p:cNvGrpSpPr/>
          <p:nvPr/>
        </p:nvGrpSpPr>
        <p:grpSpPr>
          <a:xfrm>
            <a:off x="5832625" y="3127981"/>
            <a:ext cx="2391596" cy="1719990"/>
            <a:chOff x="5832625" y="3127981"/>
            <a:chExt cx="2391596" cy="1719990"/>
          </a:xfrm>
        </p:grpSpPr>
        <p:sp>
          <p:nvSpPr>
            <p:cNvPr id="427" name="Google Shape;427;p44"/>
            <p:cNvSpPr/>
            <p:nvPr/>
          </p:nvSpPr>
          <p:spPr>
            <a:xfrm>
              <a:off x="6951426" y="4142658"/>
              <a:ext cx="1272795" cy="705313"/>
            </a:xfrm>
            <a:prstGeom prst="flowChartPunchedTape">
              <a:avLst/>
            </a:prstGeom>
            <a:solidFill>
              <a:srgbClr val="CC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FFFFFF"/>
                  </a:solidFill>
                </a:rPr>
                <a:t>Custom LRS Transformers</a:t>
              </a:r>
              <a:endParaRPr sz="800">
                <a:solidFill>
                  <a:srgbClr val="FFFFFF"/>
                </a:solidFill>
              </a:endParaRPr>
            </a:p>
          </p:txBody>
        </p:sp>
        <p:sp>
          <p:nvSpPr>
            <p:cNvPr id="428" name="Google Shape;428;p44"/>
            <p:cNvSpPr/>
            <p:nvPr/>
          </p:nvSpPr>
          <p:spPr>
            <a:xfrm rot="-1360">
              <a:off x="5964123" y="4315705"/>
              <a:ext cx="758100" cy="359100"/>
            </a:xfrm>
            <a:prstGeom prst="leftArrow">
              <a:avLst>
                <a:gd fmla="val 50000" name="adj1"/>
                <a:gd fmla="val 50000" name="adj2"/>
              </a:avLst>
            </a:prstGeom>
            <a:solidFill>
              <a:srgbClr val="CC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solidFill>
                  <a:srgbClr val="FFFFFF"/>
                </a:solidFill>
              </a:endParaRPr>
            </a:p>
          </p:txBody>
        </p:sp>
        <p:grpSp>
          <p:nvGrpSpPr>
            <p:cNvPr id="429" name="Google Shape;429;p44"/>
            <p:cNvGrpSpPr/>
            <p:nvPr/>
          </p:nvGrpSpPr>
          <p:grpSpPr>
            <a:xfrm>
              <a:off x="6854413" y="3127981"/>
              <a:ext cx="1343860" cy="923235"/>
              <a:chOff x="7122150" y="2513950"/>
              <a:chExt cx="2046384" cy="1251504"/>
            </a:xfrm>
          </p:grpSpPr>
          <p:sp>
            <p:nvSpPr>
              <p:cNvPr id="430" name="Google Shape;430;p44"/>
              <p:cNvSpPr/>
              <p:nvPr/>
            </p:nvSpPr>
            <p:spPr>
              <a:xfrm>
                <a:off x="7122150" y="2513950"/>
                <a:ext cx="2046384" cy="1251504"/>
              </a:xfrm>
              <a:prstGeom prst="cloud">
                <a:avLst/>
              </a:prstGeom>
              <a:solidFill>
                <a:srgbClr val="1155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FFFFFF"/>
                    </a:solidFill>
                  </a:rPr>
                  <a:t>Google Drive</a:t>
                </a:r>
                <a:endParaRPr b="1" sz="800">
                  <a:solidFill>
                    <a:srgbClr val="FFFFFF"/>
                  </a:solidFill>
                </a:endParaRPr>
              </a:p>
              <a:p>
                <a:pPr indent="0" lvl="0" marL="0" rtl="0" algn="ctr">
                  <a:spcBef>
                    <a:spcPts val="0"/>
                  </a:spcBef>
                  <a:spcAft>
                    <a:spcPts val="0"/>
                  </a:spcAft>
                  <a:buNone/>
                </a:pPr>
                <a:r>
                  <a:t/>
                </a:r>
                <a:endParaRPr b="1" sz="800">
                  <a:solidFill>
                    <a:srgbClr val="FFFFFF"/>
                  </a:solidFill>
                </a:endParaRPr>
              </a:p>
              <a:p>
                <a:pPr indent="0" lvl="0" marL="0" rtl="0" algn="ctr">
                  <a:spcBef>
                    <a:spcPts val="0"/>
                  </a:spcBef>
                  <a:spcAft>
                    <a:spcPts val="0"/>
                  </a:spcAft>
                  <a:buNone/>
                </a:pPr>
                <a:r>
                  <a:t/>
                </a:r>
                <a:endParaRPr b="1" sz="800">
                  <a:solidFill>
                    <a:srgbClr val="FFFFFF"/>
                  </a:solidFill>
                </a:endParaRPr>
              </a:p>
            </p:txBody>
          </p:sp>
          <p:sp>
            <p:nvSpPr>
              <p:cNvPr id="431" name="Google Shape;431;p44"/>
              <p:cNvSpPr/>
              <p:nvPr/>
            </p:nvSpPr>
            <p:spPr>
              <a:xfrm>
                <a:off x="7638225" y="3061000"/>
                <a:ext cx="1031238" cy="486756"/>
              </a:xfrm>
              <a:prstGeom prst="flowChartDocument">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rPr>
                  <a:t>Master QC Table</a:t>
                </a:r>
                <a:endParaRPr sz="800">
                  <a:solidFill>
                    <a:srgbClr val="FFFFFF"/>
                  </a:solidFill>
                </a:endParaRPr>
              </a:p>
            </p:txBody>
          </p:sp>
        </p:grpSp>
        <p:sp>
          <p:nvSpPr>
            <p:cNvPr id="432" name="Google Shape;432;p44"/>
            <p:cNvSpPr/>
            <p:nvPr/>
          </p:nvSpPr>
          <p:spPr>
            <a:xfrm rot="-1435969">
              <a:off x="5853347" y="3661296"/>
              <a:ext cx="882255" cy="354188"/>
            </a:xfrm>
            <a:prstGeom prst="leftArrow">
              <a:avLst>
                <a:gd fmla="val 50000" name="adj1"/>
                <a:gd fmla="val 50000" name="adj2"/>
              </a:avLst>
            </a:prstGeom>
            <a:solidFill>
              <a:srgbClr val="CC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solidFill>
                  <a:srgbClr val="FFFFFF"/>
                </a:solidFill>
              </a:endParaRPr>
            </a:p>
          </p:txBody>
        </p:sp>
      </p:grpSp>
      <p:pic>
        <p:nvPicPr>
          <p:cNvPr id="433" name="Google Shape;433;p44"/>
          <p:cNvPicPr preferRelativeResize="0"/>
          <p:nvPr/>
        </p:nvPicPr>
        <p:blipFill rotWithShape="1">
          <a:blip r:embed="rId3">
            <a:alphaModFix/>
          </a:blip>
          <a:srcRect b="0" l="0" r="72336" t="0"/>
          <a:stretch/>
        </p:blipFill>
        <p:spPr>
          <a:xfrm>
            <a:off x="1552600" y="205650"/>
            <a:ext cx="453400" cy="433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1000"/>
                                        <p:tgtEl>
                                          <p:spTgt spid="4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45"/>
          <p:cNvSpPr txBox="1"/>
          <p:nvPr>
            <p:ph type="title"/>
          </p:nvPr>
        </p:nvSpPr>
        <p:spPr>
          <a:xfrm>
            <a:off x="0" y="738775"/>
            <a:ext cx="2330100" cy="1344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 sz="2500">
                <a:solidFill>
                  <a:srgbClr val="002664"/>
                </a:solidFill>
              </a:rPr>
              <a:t>Dynamic Parameters</a:t>
            </a:r>
            <a:endParaRPr b="1" sz="2500">
              <a:solidFill>
                <a:srgbClr val="002664"/>
              </a:solidFill>
            </a:endParaRPr>
          </a:p>
        </p:txBody>
      </p:sp>
      <p:grpSp>
        <p:nvGrpSpPr>
          <p:cNvPr id="439" name="Google Shape;439;p45"/>
          <p:cNvGrpSpPr/>
          <p:nvPr/>
        </p:nvGrpSpPr>
        <p:grpSpPr>
          <a:xfrm>
            <a:off x="63500" y="3821450"/>
            <a:ext cx="2046384" cy="1251504"/>
            <a:chOff x="6606175" y="4459950"/>
            <a:chExt cx="2046384" cy="1251504"/>
          </a:xfrm>
        </p:grpSpPr>
        <p:sp>
          <p:nvSpPr>
            <p:cNvPr id="440" name="Google Shape;440;p45"/>
            <p:cNvSpPr/>
            <p:nvPr/>
          </p:nvSpPr>
          <p:spPr>
            <a:xfrm>
              <a:off x="6606175" y="4459950"/>
              <a:ext cx="2046384" cy="1251504"/>
            </a:xfrm>
            <a:prstGeom prst="cloud">
              <a:avLst/>
            </a:prstGeom>
            <a:solidFill>
              <a:srgbClr val="1155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Google Drive</a:t>
              </a:r>
              <a:endParaRPr b="1">
                <a:solidFill>
                  <a:srgbClr val="FFFFFF"/>
                </a:solidFill>
              </a:endParaRPr>
            </a:p>
            <a:p>
              <a:pPr indent="0" lvl="0" marL="0" rtl="0" algn="ctr">
                <a:spcBef>
                  <a:spcPts val="0"/>
                </a:spcBef>
                <a:spcAft>
                  <a:spcPts val="0"/>
                </a:spcAft>
                <a:buNone/>
              </a:pPr>
              <a:r>
                <a:t/>
              </a:r>
              <a:endParaRPr b="1">
                <a:solidFill>
                  <a:srgbClr val="FFFFFF"/>
                </a:solidFill>
              </a:endParaRPr>
            </a:p>
            <a:p>
              <a:pPr indent="0" lvl="0" marL="0" rtl="0" algn="ctr">
                <a:spcBef>
                  <a:spcPts val="0"/>
                </a:spcBef>
                <a:spcAft>
                  <a:spcPts val="0"/>
                </a:spcAft>
                <a:buNone/>
              </a:pPr>
              <a:r>
                <a:t/>
              </a:r>
              <a:endParaRPr b="1">
                <a:solidFill>
                  <a:srgbClr val="FFFFFF"/>
                </a:solidFill>
              </a:endParaRPr>
            </a:p>
          </p:txBody>
        </p:sp>
        <p:sp>
          <p:nvSpPr>
            <p:cNvPr id="441" name="Google Shape;441;p45"/>
            <p:cNvSpPr/>
            <p:nvPr/>
          </p:nvSpPr>
          <p:spPr>
            <a:xfrm>
              <a:off x="7122250" y="5007000"/>
              <a:ext cx="1031238" cy="486756"/>
            </a:xfrm>
            <a:prstGeom prst="flowChartDocument">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Event QC Rules</a:t>
              </a:r>
              <a:endParaRPr>
                <a:solidFill>
                  <a:srgbClr val="FFFFFF"/>
                </a:solidFill>
              </a:endParaRPr>
            </a:p>
          </p:txBody>
        </p:sp>
      </p:grpSp>
      <p:pic>
        <p:nvPicPr>
          <p:cNvPr id="442" name="Google Shape;442;p45"/>
          <p:cNvPicPr preferRelativeResize="0"/>
          <p:nvPr/>
        </p:nvPicPr>
        <p:blipFill>
          <a:blip r:embed="rId3">
            <a:alphaModFix/>
          </a:blip>
          <a:stretch>
            <a:fillRect/>
          </a:stretch>
        </p:blipFill>
        <p:spPr>
          <a:xfrm>
            <a:off x="2514000" y="803200"/>
            <a:ext cx="6509099" cy="3762463"/>
          </a:xfrm>
          <a:prstGeom prst="rect">
            <a:avLst/>
          </a:prstGeom>
          <a:noFill/>
          <a:ln>
            <a:noFill/>
          </a:ln>
          <a:effectLst>
            <a:outerShdw blurRad="57150" rotWithShape="0" algn="bl" dir="7680000" dist="57150">
              <a:srgbClr val="000000">
                <a:alpha val="50000"/>
              </a:srgbClr>
            </a:outerShdw>
          </a:effectLst>
        </p:spPr>
      </p:pic>
      <p:pic>
        <p:nvPicPr>
          <p:cNvPr id="443" name="Google Shape;443;p45"/>
          <p:cNvPicPr preferRelativeResize="0"/>
          <p:nvPr/>
        </p:nvPicPr>
        <p:blipFill rotWithShape="1">
          <a:blip r:embed="rId4">
            <a:alphaModFix/>
          </a:blip>
          <a:srcRect b="0" l="0" r="72336" t="0"/>
          <a:stretch/>
        </p:blipFill>
        <p:spPr>
          <a:xfrm>
            <a:off x="1552600" y="205650"/>
            <a:ext cx="453400" cy="433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46"/>
          <p:cNvSpPr txBox="1"/>
          <p:nvPr>
            <p:ph type="title"/>
          </p:nvPr>
        </p:nvSpPr>
        <p:spPr>
          <a:xfrm>
            <a:off x="0" y="738775"/>
            <a:ext cx="2330100" cy="1344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 sz="2500">
                <a:solidFill>
                  <a:srgbClr val="002664"/>
                </a:solidFill>
              </a:rPr>
              <a:t>Dynamic Parameters</a:t>
            </a:r>
            <a:endParaRPr b="1" sz="2500">
              <a:solidFill>
                <a:srgbClr val="002664"/>
              </a:solidFill>
            </a:endParaRPr>
          </a:p>
        </p:txBody>
      </p:sp>
      <p:grpSp>
        <p:nvGrpSpPr>
          <p:cNvPr id="449" name="Google Shape;449;p46"/>
          <p:cNvGrpSpPr/>
          <p:nvPr/>
        </p:nvGrpSpPr>
        <p:grpSpPr>
          <a:xfrm>
            <a:off x="63500" y="3821450"/>
            <a:ext cx="2046384" cy="1251504"/>
            <a:chOff x="6606175" y="4459950"/>
            <a:chExt cx="2046384" cy="1251504"/>
          </a:xfrm>
        </p:grpSpPr>
        <p:sp>
          <p:nvSpPr>
            <p:cNvPr id="450" name="Google Shape;450;p46"/>
            <p:cNvSpPr/>
            <p:nvPr/>
          </p:nvSpPr>
          <p:spPr>
            <a:xfrm>
              <a:off x="6606175" y="4459950"/>
              <a:ext cx="2046384" cy="1251504"/>
            </a:xfrm>
            <a:prstGeom prst="cloud">
              <a:avLst/>
            </a:prstGeom>
            <a:solidFill>
              <a:srgbClr val="1155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Google Drive</a:t>
              </a:r>
              <a:endParaRPr b="1">
                <a:solidFill>
                  <a:srgbClr val="FFFFFF"/>
                </a:solidFill>
              </a:endParaRPr>
            </a:p>
            <a:p>
              <a:pPr indent="0" lvl="0" marL="0" rtl="0" algn="ctr">
                <a:spcBef>
                  <a:spcPts val="0"/>
                </a:spcBef>
                <a:spcAft>
                  <a:spcPts val="0"/>
                </a:spcAft>
                <a:buNone/>
              </a:pPr>
              <a:r>
                <a:t/>
              </a:r>
              <a:endParaRPr b="1">
                <a:solidFill>
                  <a:srgbClr val="FFFFFF"/>
                </a:solidFill>
              </a:endParaRPr>
            </a:p>
            <a:p>
              <a:pPr indent="0" lvl="0" marL="0" rtl="0" algn="ctr">
                <a:spcBef>
                  <a:spcPts val="0"/>
                </a:spcBef>
                <a:spcAft>
                  <a:spcPts val="0"/>
                </a:spcAft>
                <a:buNone/>
              </a:pPr>
              <a:r>
                <a:t/>
              </a:r>
              <a:endParaRPr b="1">
                <a:solidFill>
                  <a:srgbClr val="FFFFFF"/>
                </a:solidFill>
              </a:endParaRPr>
            </a:p>
          </p:txBody>
        </p:sp>
        <p:sp>
          <p:nvSpPr>
            <p:cNvPr id="451" name="Google Shape;451;p46"/>
            <p:cNvSpPr/>
            <p:nvPr/>
          </p:nvSpPr>
          <p:spPr>
            <a:xfrm>
              <a:off x="7122250" y="5007000"/>
              <a:ext cx="1031238" cy="486756"/>
            </a:xfrm>
            <a:prstGeom prst="flowChartDocument">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Event QC Rules</a:t>
              </a:r>
              <a:endParaRPr>
                <a:solidFill>
                  <a:srgbClr val="FFFFFF"/>
                </a:solidFill>
              </a:endParaRPr>
            </a:p>
          </p:txBody>
        </p:sp>
      </p:grpSp>
      <p:pic>
        <p:nvPicPr>
          <p:cNvPr id="452" name="Google Shape;452;p46"/>
          <p:cNvPicPr preferRelativeResize="0"/>
          <p:nvPr/>
        </p:nvPicPr>
        <p:blipFill>
          <a:blip r:embed="rId3">
            <a:alphaModFix/>
          </a:blip>
          <a:stretch>
            <a:fillRect/>
          </a:stretch>
        </p:blipFill>
        <p:spPr>
          <a:xfrm>
            <a:off x="2545475" y="824225"/>
            <a:ext cx="6509099" cy="3762463"/>
          </a:xfrm>
          <a:prstGeom prst="rect">
            <a:avLst/>
          </a:prstGeom>
          <a:noFill/>
          <a:ln>
            <a:noFill/>
          </a:ln>
          <a:effectLst>
            <a:outerShdw blurRad="57150" rotWithShape="0" algn="bl" dir="7800000" dist="85725">
              <a:srgbClr val="000000">
                <a:alpha val="50000"/>
              </a:srgbClr>
            </a:outerShdw>
          </a:effectLst>
        </p:spPr>
      </p:pic>
      <p:pic>
        <p:nvPicPr>
          <p:cNvPr id="453" name="Google Shape;453;p46"/>
          <p:cNvPicPr preferRelativeResize="0"/>
          <p:nvPr/>
        </p:nvPicPr>
        <p:blipFill rotWithShape="1">
          <a:blip r:embed="rId4">
            <a:alphaModFix/>
          </a:blip>
          <a:srcRect b="0" l="0" r="72336" t="0"/>
          <a:stretch/>
        </p:blipFill>
        <p:spPr>
          <a:xfrm>
            <a:off x="1552600" y="205650"/>
            <a:ext cx="453400" cy="433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47"/>
          <p:cNvSpPr txBox="1"/>
          <p:nvPr>
            <p:ph type="title"/>
          </p:nvPr>
        </p:nvSpPr>
        <p:spPr>
          <a:xfrm>
            <a:off x="0" y="738775"/>
            <a:ext cx="2330100" cy="1344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 sz="2500">
                <a:solidFill>
                  <a:srgbClr val="002664"/>
                </a:solidFill>
              </a:rPr>
              <a:t>Dynamic Parameters</a:t>
            </a:r>
            <a:endParaRPr b="1" sz="2500">
              <a:solidFill>
                <a:srgbClr val="002664"/>
              </a:solidFill>
            </a:endParaRPr>
          </a:p>
        </p:txBody>
      </p:sp>
      <p:grpSp>
        <p:nvGrpSpPr>
          <p:cNvPr id="459" name="Google Shape;459;p47"/>
          <p:cNvGrpSpPr/>
          <p:nvPr/>
        </p:nvGrpSpPr>
        <p:grpSpPr>
          <a:xfrm>
            <a:off x="63500" y="3821450"/>
            <a:ext cx="2046384" cy="1251504"/>
            <a:chOff x="6606175" y="4459950"/>
            <a:chExt cx="2046384" cy="1251504"/>
          </a:xfrm>
        </p:grpSpPr>
        <p:sp>
          <p:nvSpPr>
            <p:cNvPr id="460" name="Google Shape;460;p47"/>
            <p:cNvSpPr/>
            <p:nvPr/>
          </p:nvSpPr>
          <p:spPr>
            <a:xfrm>
              <a:off x="6606175" y="4459950"/>
              <a:ext cx="2046384" cy="1251504"/>
            </a:xfrm>
            <a:prstGeom prst="cloud">
              <a:avLst/>
            </a:prstGeom>
            <a:solidFill>
              <a:srgbClr val="1155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Google Drive</a:t>
              </a:r>
              <a:endParaRPr b="1">
                <a:solidFill>
                  <a:srgbClr val="FFFFFF"/>
                </a:solidFill>
              </a:endParaRPr>
            </a:p>
            <a:p>
              <a:pPr indent="0" lvl="0" marL="0" rtl="0" algn="ctr">
                <a:spcBef>
                  <a:spcPts val="0"/>
                </a:spcBef>
                <a:spcAft>
                  <a:spcPts val="0"/>
                </a:spcAft>
                <a:buNone/>
              </a:pPr>
              <a:r>
                <a:t/>
              </a:r>
              <a:endParaRPr b="1">
                <a:solidFill>
                  <a:srgbClr val="FFFFFF"/>
                </a:solidFill>
              </a:endParaRPr>
            </a:p>
            <a:p>
              <a:pPr indent="0" lvl="0" marL="0" rtl="0" algn="ctr">
                <a:spcBef>
                  <a:spcPts val="0"/>
                </a:spcBef>
                <a:spcAft>
                  <a:spcPts val="0"/>
                </a:spcAft>
                <a:buNone/>
              </a:pPr>
              <a:r>
                <a:t/>
              </a:r>
              <a:endParaRPr b="1">
                <a:solidFill>
                  <a:srgbClr val="FFFFFF"/>
                </a:solidFill>
              </a:endParaRPr>
            </a:p>
          </p:txBody>
        </p:sp>
        <p:sp>
          <p:nvSpPr>
            <p:cNvPr id="461" name="Google Shape;461;p47"/>
            <p:cNvSpPr/>
            <p:nvPr/>
          </p:nvSpPr>
          <p:spPr>
            <a:xfrm>
              <a:off x="7122250" y="5007000"/>
              <a:ext cx="1031238" cy="486756"/>
            </a:xfrm>
            <a:prstGeom prst="flowChartDocument">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rPr>
                <a:t>Event QC Rules</a:t>
              </a:r>
              <a:endParaRPr>
                <a:solidFill>
                  <a:srgbClr val="FFFFFF"/>
                </a:solidFill>
              </a:endParaRPr>
            </a:p>
          </p:txBody>
        </p:sp>
      </p:grpSp>
      <p:pic>
        <p:nvPicPr>
          <p:cNvPr id="462" name="Google Shape;462;p47"/>
          <p:cNvPicPr preferRelativeResize="0"/>
          <p:nvPr/>
        </p:nvPicPr>
        <p:blipFill>
          <a:blip r:embed="rId3">
            <a:alphaModFix/>
          </a:blip>
          <a:stretch>
            <a:fillRect/>
          </a:stretch>
        </p:blipFill>
        <p:spPr>
          <a:xfrm>
            <a:off x="2555975" y="845200"/>
            <a:ext cx="6509099" cy="3762463"/>
          </a:xfrm>
          <a:prstGeom prst="rect">
            <a:avLst/>
          </a:prstGeom>
          <a:noFill/>
          <a:ln>
            <a:noFill/>
          </a:ln>
          <a:effectLst>
            <a:outerShdw blurRad="57150" rotWithShape="0" algn="bl" dir="7260000" dist="85725">
              <a:srgbClr val="000000">
                <a:alpha val="50000"/>
              </a:srgbClr>
            </a:outerShdw>
          </a:effectLst>
        </p:spPr>
      </p:pic>
      <p:pic>
        <p:nvPicPr>
          <p:cNvPr id="463" name="Google Shape;463;p47"/>
          <p:cNvPicPr preferRelativeResize="0"/>
          <p:nvPr/>
        </p:nvPicPr>
        <p:blipFill rotWithShape="1">
          <a:blip r:embed="rId4">
            <a:alphaModFix/>
          </a:blip>
          <a:srcRect b="0" l="0" r="72336" t="0"/>
          <a:stretch/>
        </p:blipFill>
        <p:spPr>
          <a:xfrm>
            <a:off x="1552600" y="205650"/>
            <a:ext cx="453400" cy="4338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48"/>
          <p:cNvSpPr txBox="1"/>
          <p:nvPr>
            <p:ph type="title"/>
          </p:nvPr>
        </p:nvSpPr>
        <p:spPr>
          <a:xfrm>
            <a:off x="0" y="566600"/>
            <a:ext cx="1688100" cy="1516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 sz="2500">
                <a:solidFill>
                  <a:srgbClr val="002664"/>
                </a:solidFill>
              </a:rPr>
              <a:t>Data</a:t>
            </a:r>
            <a:endParaRPr b="1" sz="2500">
              <a:solidFill>
                <a:srgbClr val="002664"/>
              </a:solidFill>
            </a:endParaRPr>
          </a:p>
          <a:p>
            <a:pPr indent="0" lvl="0" marL="0" rtl="0" algn="l">
              <a:spcBef>
                <a:spcPts val="0"/>
              </a:spcBef>
              <a:spcAft>
                <a:spcPts val="0"/>
              </a:spcAft>
              <a:buNone/>
            </a:pPr>
            <a:r>
              <a:rPr b="1" lang="en" sz="2500">
                <a:solidFill>
                  <a:srgbClr val="002664"/>
                </a:solidFill>
              </a:rPr>
              <a:t>Store</a:t>
            </a:r>
            <a:endParaRPr b="1" sz="2500">
              <a:solidFill>
                <a:srgbClr val="002664"/>
              </a:solidFill>
            </a:endParaRPr>
          </a:p>
        </p:txBody>
      </p:sp>
      <p:sp>
        <p:nvSpPr>
          <p:cNvPr id="469" name="Google Shape;469;p48"/>
          <p:cNvSpPr/>
          <p:nvPr/>
        </p:nvSpPr>
        <p:spPr>
          <a:xfrm>
            <a:off x="107900" y="3894672"/>
            <a:ext cx="2093472" cy="1207764"/>
          </a:xfrm>
          <a:prstGeom prst="cloud">
            <a:avLst/>
          </a:prstGeom>
          <a:solidFill>
            <a:srgbClr val="1155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FFFFFF"/>
                </a:solidFill>
              </a:rPr>
              <a:t>Google Drive</a:t>
            </a:r>
            <a:endParaRPr b="1" sz="1300">
              <a:solidFill>
                <a:srgbClr val="FFFFFF"/>
              </a:solidFill>
            </a:endParaRPr>
          </a:p>
          <a:p>
            <a:pPr indent="0" lvl="0" marL="0" rtl="0" algn="ctr">
              <a:spcBef>
                <a:spcPts val="0"/>
              </a:spcBef>
              <a:spcAft>
                <a:spcPts val="0"/>
              </a:spcAft>
              <a:buNone/>
            </a:pPr>
            <a:r>
              <a:t/>
            </a:r>
            <a:endParaRPr sz="700">
              <a:solidFill>
                <a:srgbClr val="FFFFFF"/>
              </a:solidFill>
            </a:endParaRPr>
          </a:p>
          <a:p>
            <a:pPr indent="0" lvl="0" marL="0" rtl="0" algn="ctr">
              <a:spcBef>
                <a:spcPts val="0"/>
              </a:spcBef>
              <a:spcAft>
                <a:spcPts val="0"/>
              </a:spcAft>
              <a:buNone/>
            </a:pPr>
            <a:r>
              <a:t/>
            </a:r>
            <a:endParaRPr sz="700">
              <a:solidFill>
                <a:srgbClr val="FFFFFF"/>
              </a:solidFill>
            </a:endParaRPr>
          </a:p>
          <a:p>
            <a:pPr indent="0" lvl="0" marL="0" rtl="0" algn="ctr">
              <a:spcBef>
                <a:spcPts val="0"/>
              </a:spcBef>
              <a:spcAft>
                <a:spcPts val="0"/>
              </a:spcAft>
              <a:buNone/>
            </a:pPr>
            <a:r>
              <a:t/>
            </a:r>
            <a:endParaRPr sz="700">
              <a:solidFill>
                <a:srgbClr val="FFFFFF"/>
              </a:solidFill>
            </a:endParaRPr>
          </a:p>
        </p:txBody>
      </p:sp>
      <p:sp>
        <p:nvSpPr>
          <p:cNvPr id="470" name="Google Shape;470;p48"/>
          <p:cNvSpPr/>
          <p:nvPr/>
        </p:nvSpPr>
        <p:spPr>
          <a:xfrm>
            <a:off x="631700" y="4488824"/>
            <a:ext cx="1056402" cy="450090"/>
          </a:xfrm>
          <a:prstGeom prst="flowChartDocument">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FFFFFF"/>
                </a:solidFill>
              </a:rPr>
              <a:t>RH QC Dashboard Data Sources</a:t>
            </a:r>
            <a:endParaRPr sz="800">
              <a:solidFill>
                <a:srgbClr val="FFFFFF"/>
              </a:solidFill>
            </a:endParaRPr>
          </a:p>
        </p:txBody>
      </p:sp>
      <p:pic>
        <p:nvPicPr>
          <p:cNvPr id="471" name="Google Shape;471;p48"/>
          <p:cNvPicPr preferRelativeResize="0"/>
          <p:nvPr/>
        </p:nvPicPr>
        <p:blipFill>
          <a:blip r:embed="rId3">
            <a:alphaModFix/>
          </a:blip>
          <a:stretch>
            <a:fillRect/>
          </a:stretch>
        </p:blipFill>
        <p:spPr>
          <a:xfrm>
            <a:off x="2257700" y="826824"/>
            <a:ext cx="6844248" cy="3340124"/>
          </a:xfrm>
          <a:prstGeom prst="rect">
            <a:avLst/>
          </a:prstGeom>
          <a:noFill/>
          <a:ln cap="flat" cmpd="sng" w="9525">
            <a:solidFill>
              <a:schemeClr val="dk2"/>
            </a:solidFill>
            <a:prstDash val="solid"/>
            <a:round/>
            <a:headEnd len="sm" w="sm" type="none"/>
            <a:tailEnd len="sm" w="sm" type="none"/>
          </a:ln>
        </p:spPr>
      </p:pic>
      <p:pic>
        <p:nvPicPr>
          <p:cNvPr id="472" name="Google Shape;472;p48"/>
          <p:cNvPicPr preferRelativeResize="0"/>
          <p:nvPr/>
        </p:nvPicPr>
        <p:blipFill rotWithShape="1">
          <a:blip r:embed="rId4">
            <a:alphaModFix/>
          </a:blip>
          <a:srcRect b="0" l="0" r="0" t="0"/>
          <a:stretch/>
        </p:blipFill>
        <p:spPr>
          <a:xfrm>
            <a:off x="2257700" y="826824"/>
            <a:ext cx="6844248" cy="3340124"/>
          </a:xfrm>
          <a:prstGeom prst="rect">
            <a:avLst/>
          </a:prstGeom>
          <a:noFill/>
          <a:ln cap="flat" cmpd="sng" w="9525">
            <a:solidFill>
              <a:schemeClr val="dk2"/>
            </a:solidFill>
            <a:prstDash val="solid"/>
            <a:round/>
            <a:headEnd len="sm" w="sm" type="none"/>
            <a:tailEnd len="sm" w="sm" type="none"/>
          </a:ln>
        </p:spPr>
      </p:pic>
      <p:pic>
        <p:nvPicPr>
          <p:cNvPr id="473" name="Google Shape;473;p48"/>
          <p:cNvPicPr preferRelativeResize="0"/>
          <p:nvPr/>
        </p:nvPicPr>
        <p:blipFill rotWithShape="1">
          <a:blip r:embed="rId5">
            <a:alphaModFix/>
          </a:blip>
          <a:srcRect b="0" l="0" r="0" t="0"/>
          <a:stretch/>
        </p:blipFill>
        <p:spPr>
          <a:xfrm>
            <a:off x="2257700" y="826824"/>
            <a:ext cx="6844248" cy="3340124"/>
          </a:xfrm>
          <a:prstGeom prst="rect">
            <a:avLst/>
          </a:prstGeom>
          <a:noFill/>
          <a:ln cap="flat" cmpd="sng" w="9525">
            <a:solidFill>
              <a:schemeClr val="dk2"/>
            </a:solidFill>
            <a:prstDash val="solid"/>
            <a:round/>
            <a:headEnd len="sm" w="sm" type="none"/>
            <a:tailEnd len="sm" w="sm" type="none"/>
          </a:ln>
        </p:spPr>
      </p:pic>
      <p:pic>
        <p:nvPicPr>
          <p:cNvPr id="474" name="Google Shape;474;p48"/>
          <p:cNvPicPr preferRelativeResize="0"/>
          <p:nvPr/>
        </p:nvPicPr>
        <p:blipFill rotWithShape="1">
          <a:blip r:embed="rId6">
            <a:alphaModFix/>
          </a:blip>
          <a:srcRect b="0" l="0" r="0" t="0"/>
          <a:stretch/>
        </p:blipFill>
        <p:spPr>
          <a:xfrm>
            <a:off x="2257700" y="826824"/>
            <a:ext cx="6844248" cy="3340124"/>
          </a:xfrm>
          <a:prstGeom prst="rect">
            <a:avLst/>
          </a:prstGeom>
          <a:noFill/>
          <a:ln cap="flat" cmpd="sng" w="9525">
            <a:solidFill>
              <a:schemeClr val="dk2"/>
            </a:solidFill>
            <a:prstDash val="solid"/>
            <a:round/>
            <a:headEnd len="sm" w="sm" type="none"/>
            <a:tailEnd len="sm" w="sm" type="none"/>
          </a:ln>
        </p:spPr>
      </p:pic>
      <p:pic>
        <p:nvPicPr>
          <p:cNvPr id="475" name="Google Shape;475;p48"/>
          <p:cNvPicPr preferRelativeResize="0"/>
          <p:nvPr/>
        </p:nvPicPr>
        <p:blipFill rotWithShape="1">
          <a:blip r:embed="rId7">
            <a:alphaModFix/>
          </a:blip>
          <a:srcRect b="0" l="0" r="72336" t="0"/>
          <a:stretch/>
        </p:blipFill>
        <p:spPr>
          <a:xfrm>
            <a:off x="1552600" y="205650"/>
            <a:ext cx="453400" cy="433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1000"/>
                                        <p:tgtEl>
                                          <p:spTgt spid="4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1000"/>
                                        <p:tgtEl>
                                          <p:spTgt spid="4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1000"/>
                                        <p:tgtEl>
                                          <p:spTgt spid="4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1000"/>
                                        <p:tgtEl>
                                          <p:spTgt spid="4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49"/>
          <p:cNvSpPr txBox="1"/>
          <p:nvPr>
            <p:ph type="title"/>
          </p:nvPr>
        </p:nvSpPr>
        <p:spPr>
          <a:xfrm>
            <a:off x="0" y="738775"/>
            <a:ext cx="9144000" cy="499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sz="3000">
                <a:solidFill>
                  <a:srgbClr val="002664"/>
                </a:solidFill>
              </a:rPr>
              <a:t>Future Evolution…?</a:t>
            </a:r>
            <a:endParaRPr sz="3000">
              <a:solidFill>
                <a:srgbClr val="002664"/>
              </a:solidFill>
            </a:endParaRPr>
          </a:p>
        </p:txBody>
      </p:sp>
      <p:sp>
        <p:nvSpPr>
          <p:cNvPr id="481" name="Google Shape;481;p49"/>
          <p:cNvSpPr/>
          <p:nvPr/>
        </p:nvSpPr>
        <p:spPr>
          <a:xfrm>
            <a:off x="1107191" y="1839150"/>
            <a:ext cx="1486175" cy="878775"/>
          </a:xfrm>
          <a:prstGeom prst="flowChartMagneticDisk">
            <a:avLst/>
          </a:prstGeom>
          <a:solidFill>
            <a:srgbClr val="754C2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Roads and Highways</a:t>
            </a:r>
            <a:endParaRPr>
              <a:solidFill>
                <a:schemeClr val="lt1"/>
              </a:solidFill>
            </a:endParaRPr>
          </a:p>
        </p:txBody>
      </p:sp>
      <p:sp>
        <p:nvSpPr>
          <p:cNvPr id="482" name="Google Shape;482;p49"/>
          <p:cNvSpPr/>
          <p:nvPr/>
        </p:nvSpPr>
        <p:spPr>
          <a:xfrm>
            <a:off x="2838916" y="2123450"/>
            <a:ext cx="904500" cy="374700"/>
          </a:xfrm>
          <a:prstGeom prst="rightArrow">
            <a:avLst>
              <a:gd fmla="val 50000" name="adj1"/>
              <a:gd fmla="val 50000" name="adj2"/>
            </a:avLst>
          </a:prstGeom>
          <a:solidFill>
            <a:srgbClr val="754C2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49"/>
          <p:cNvSpPr/>
          <p:nvPr/>
        </p:nvSpPr>
        <p:spPr>
          <a:xfrm>
            <a:off x="3988966" y="1868513"/>
            <a:ext cx="1240650" cy="884574"/>
          </a:xfrm>
          <a:prstGeom prst="flowChartMultidocument">
            <a:avLst/>
          </a:prstGeom>
          <a:solidFill>
            <a:srgbClr val="FF000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FME</a:t>
            </a:r>
            <a:endParaRPr>
              <a:solidFill>
                <a:schemeClr val="lt1"/>
              </a:solidFill>
            </a:endParaRPr>
          </a:p>
        </p:txBody>
      </p:sp>
      <p:sp>
        <p:nvSpPr>
          <p:cNvPr id="484" name="Google Shape;484;p49"/>
          <p:cNvSpPr/>
          <p:nvPr/>
        </p:nvSpPr>
        <p:spPr>
          <a:xfrm>
            <a:off x="5575991" y="2091188"/>
            <a:ext cx="904500" cy="374700"/>
          </a:xfrm>
          <a:prstGeom prst="rightArrow">
            <a:avLst>
              <a:gd fmla="val 50000" name="adj1"/>
              <a:gd fmla="val 50000" name="adj2"/>
            </a:avLst>
          </a:prstGeom>
          <a:solidFill>
            <a:srgbClr val="754C2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9"/>
          <p:cNvSpPr/>
          <p:nvPr/>
        </p:nvSpPr>
        <p:spPr>
          <a:xfrm>
            <a:off x="6948566" y="1580763"/>
            <a:ext cx="1240643" cy="1240643"/>
          </a:xfrm>
          <a:prstGeom prst="flowChartPunchedTape">
            <a:avLst/>
          </a:prstGeom>
          <a:solidFill>
            <a:srgbClr val="754C2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Data Reviewer</a:t>
            </a:r>
            <a:endParaRPr>
              <a:solidFill>
                <a:schemeClr val="lt1"/>
              </a:solidFill>
            </a:endParaRPr>
          </a:p>
        </p:txBody>
      </p:sp>
      <p:sp>
        <p:nvSpPr>
          <p:cNvPr id="486" name="Google Shape;486;p49"/>
          <p:cNvSpPr/>
          <p:nvPr/>
        </p:nvSpPr>
        <p:spPr>
          <a:xfrm>
            <a:off x="6674175" y="3311875"/>
            <a:ext cx="1920888" cy="1021680"/>
          </a:xfrm>
          <a:prstGeom prst="cloud">
            <a:avLst/>
          </a:prstGeom>
          <a:solidFill>
            <a:srgbClr val="754C2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ArcGIS Online?</a:t>
            </a:r>
            <a:endParaRPr>
              <a:solidFill>
                <a:schemeClr val="lt1"/>
              </a:solidFill>
            </a:endParaRPr>
          </a:p>
        </p:txBody>
      </p:sp>
      <p:sp>
        <p:nvSpPr>
          <p:cNvPr id="487" name="Google Shape;487;p49"/>
          <p:cNvSpPr/>
          <p:nvPr/>
        </p:nvSpPr>
        <p:spPr>
          <a:xfrm>
            <a:off x="1030991" y="3383325"/>
            <a:ext cx="1486175" cy="878775"/>
          </a:xfrm>
          <a:prstGeom prst="flowChartMagneticDisk">
            <a:avLst/>
          </a:prstGeom>
          <a:solidFill>
            <a:srgbClr val="754C2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Roads and Highways</a:t>
            </a:r>
            <a:endParaRPr>
              <a:solidFill>
                <a:schemeClr val="lt1"/>
              </a:solidFill>
            </a:endParaRPr>
          </a:p>
        </p:txBody>
      </p:sp>
      <p:sp>
        <p:nvSpPr>
          <p:cNvPr id="488" name="Google Shape;488;p49"/>
          <p:cNvSpPr/>
          <p:nvPr/>
        </p:nvSpPr>
        <p:spPr>
          <a:xfrm>
            <a:off x="2762716" y="3667625"/>
            <a:ext cx="904500" cy="374700"/>
          </a:xfrm>
          <a:prstGeom prst="rightArrow">
            <a:avLst>
              <a:gd fmla="val 50000" name="adj1"/>
              <a:gd fmla="val 50000" name="adj2"/>
            </a:avLst>
          </a:prstGeom>
          <a:solidFill>
            <a:srgbClr val="754C2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49"/>
          <p:cNvSpPr/>
          <p:nvPr/>
        </p:nvSpPr>
        <p:spPr>
          <a:xfrm>
            <a:off x="3912766" y="3412688"/>
            <a:ext cx="1240650" cy="884574"/>
          </a:xfrm>
          <a:prstGeom prst="flowChartMultidocument">
            <a:avLst/>
          </a:prstGeom>
          <a:solidFill>
            <a:srgbClr val="FF000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FME</a:t>
            </a:r>
            <a:endParaRPr>
              <a:solidFill>
                <a:schemeClr val="lt1"/>
              </a:solidFill>
            </a:endParaRPr>
          </a:p>
        </p:txBody>
      </p:sp>
      <p:sp>
        <p:nvSpPr>
          <p:cNvPr id="490" name="Google Shape;490;p49"/>
          <p:cNvSpPr/>
          <p:nvPr/>
        </p:nvSpPr>
        <p:spPr>
          <a:xfrm>
            <a:off x="5499791" y="3635363"/>
            <a:ext cx="904500" cy="374700"/>
          </a:xfrm>
          <a:prstGeom prst="rightArrow">
            <a:avLst>
              <a:gd fmla="val 50000" name="adj1"/>
              <a:gd fmla="val 50000" name="adj2"/>
            </a:avLst>
          </a:prstGeom>
          <a:solidFill>
            <a:srgbClr val="754C2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91" name="Google Shape;491;p49"/>
          <p:cNvPicPr preferRelativeResize="0"/>
          <p:nvPr/>
        </p:nvPicPr>
        <p:blipFill rotWithShape="1">
          <a:blip r:embed="rId3">
            <a:alphaModFix/>
          </a:blip>
          <a:srcRect b="0" l="0" r="72336" t="0"/>
          <a:stretch/>
        </p:blipFill>
        <p:spPr>
          <a:xfrm>
            <a:off x="1552600" y="205650"/>
            <a:ext cx="453400" cy="4338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50"/>
          <p:cNvSpPr txBox="1"/>
          <p:nvPr/>
        </p:nvSpPr>
        <p:spPr>
          <a:xfrm>
            <a:off x="1240500" y="2760875"/>
            <a:ext cx="2583300" cy="8052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rPr b="1" lang="en" sz="3400">
                <a:latin typeface="Open Sans"/>
                <a:ea typeface="Open Sans"/>
                <a:cs typeface="Open Sans"/>
                <a:sym typeface="Open Sans"/>
              </a:rPr>
              <a:t>Questions?</a:t>
            </a:r>
            <a:endParaRPr b="1" sz="3400">
              <a:latin typeface="Open Sans"/>
              <a:ea typeface="Open Sans"/>
              <a:cs typeface="Open Sans"/>
              <a:sym typeface="Open Sans"/>
            </a:endParaRPr>
          </a:p>
          <a:p>
            <a:pPr indent="0" lvl="0" marL="0" rtl="0" algn="ctr">
              <a:spcBef>
                <a:spcPts val="600"/>
              </a:spcBef>
              <a:spcAft>
                <a:spcPts val="0"/>
              </a:spcAft>
              <a:buNone/>
            </a:pPr>
            <a:r>
              <a:t/>
            </a:r>
            <a:endParaRPr sz="1000">
              <a:latin typeface="Open Sans Light"/>
              <a:ea typeface="Open Sans Light"/>
              <a:cs typeface="Open Sans Light"/>
              <a:sym typeface="Open Sans Light"/>
            </a:endParaRPr>
          </a:p>
        </p:txBody>
      </p:sp>
      <p:grpSp>
        <p:nvGrpSpPr>
          <p:cNvPr id="497" name="Google Shape;497;p50"/>
          <p:cNvGrpSpPr/>
          <p:nvPr/>
        </p:nvGrpSpPr>
        <p:grpSpPr>
          <a:xfrm>
            <a:off x="5786450" y="959300"/>
            <a:ext cx="2953200" cy="3995250"/>
            <a:chOff x="5786450" y="959300"/>
            <a:chExt cx="2953200" cy="3995250"/>
          </a:xfrm>
        </p:grpSpPr>
        <p:pic>
          <p:nvPicPr>
            <p:cNvPr id="498" name="Google Shape;498;p50"/>
            <p:cNvPicPr preferRelativeResize="0"/>
            <p:nvPr/>
          </p:nvPicPr>
          <p:blipFill rotWithShape="1">
            <a:blip r:embed="rId3">
              <a:alphaModFix/>
            </a:blip>
            <a:srcRect b="0" l="2467" r="0" t="3334"/>
            <a:stretch/>
          </p:blipFill>
          <p:spPr>
            <a:xfrm>
              <a:off x="5786450" y="1265475"/>
              <a:ext cx="2953149" cy="3689075"/>
            </a:xfrm>
            <a:prstGeom prst="rect">
              <a:avLst/>
            </a:prstGeom>
            <a:noFill/>
            <a:ln>
              <a:noFill/>
            </a:ln>
          </p:spPr>
        </p:pic>
        <p:sp>
          <p:nvSpPr>
            <p:cNvPr id="499" name="Google Shape;499;p50"/>
            <p:cNvSpPr txBox="1"/>
            <p:nvPr/>
          </p:nvSpPr>
          <p:spPr>
            <a:xfrm>
              <a:off x="5786450" y="959300"/>
              <a:ext cx="2953200" cy="898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alibri"/>
                  <a:ea typeface="Calibri"/>
                  <a:cs typeface="Calibri"/>
                  <a:sym typeface="Calibri"/>
                </a:rPr>
                <a:t>Trying to georeference an already georeferenced image</a:t>
              </a:r>
              <a:endParaRPr sz="1800">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51"/>
          <p:cNvSpPr txBox="1"/>
          <p:nvPr/>
        </p:nvSpPr>
        <p:spPr>
          <a:xfrm>
            <a:off x="0" y="2745525"/>
            <a:ext cx="4624200" cy="20277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lang="en" sz="2500">
                <a:latin typeface="Open Sans Light"/>
                <a:ea typeface="Open Sans Light"/>
                <a:cs typeface="Open Sans Light"/>
                <a:sym typeface="Open Sans Light"/>
              </a:rPr>
              <a:t>Shaun Perfect</a:t>
            </a:r>
            <a:endParaRPr sz="2500">
              <a:latin typeface="Open Sans Light"/>
              <a:ea typeface="Open Sans Light"/>
              <a:cs typeface="Open Sans Light"/>
              <a:sym typeface="Open Sans Light"/>
            </a:endParaRPr>
          </a:p>
          <a:p>
            <a:pPr indent="0" lvl="0" marL="0" rtl="0" algn="l">
              <a:spcBef>
                <a:spcPts val="600"/>
              </a:spcBef>
              <a:spcAft>
                <a:spcPts val="0"/>
              </a:spcAft>
              <a:buNone/>
            </a:pPr>
            <a:r>
              <a:rPr lang="en" sz="1700" u="sng">
                <a:solidFill>
                  <a:schemeClr val="hlink"/>
                </a:solidFill>
                <a:latin typeface="Open Sans Light"/>
                <a:ea typeface="Open Sans Light"/>
                <a:cs typeface="Open Sans Light"/>
                <a:sym typeface="Open Sans Light"/>
                <a:hlinkClick r:id="rId3"/>
              </a:rPr>
              <a:t>sperfect@azdot.gov</a:t>
            </a:r>
            <a:endParaRPr sz="1700">
              <a:latin typeface="Open Sans Light"/>
              <a:ea typeface="Open Sans Light"/>
              <a:cs typeface="Open Sans Light"/>
              <a:sym typeface="Open Sans Light"/>
            </a:endParaRPr>
          </a:p>
          <a:p>
            <a:pPr indent="0" lvl="0" marL="0" rtl="0" algn="l">
              <a:spcBef>
                <a:spcPts val="600"/>
              </a:spcBef>
              <a:spcAft>
                <a:spcPts val="0"/>
              </a:spcAft>
              <a:buNone/>
            </a:pPr>
            <a:r>
              <a:rPr lang="en" sz="1700" u="sng">
                <a:solidFill>
                  <a:schemeClr val="hlink"/>
                </a:solidFill>
                <a:latin typeface="Open Sans Light"/>
                <a:ea typeface="Open Sans Light"/>
                <a:cs typeface="Open Sans Light"/>
                <a:sym typeface="Open Sans Light"/>
                <a:hlinkClick r:id="rId4"/>
              </a:rPr>
              <a:t>https://www.linkedin.com/in/shaun-perfect/</a:t>
            </a:r>
            <a:endParaRPr sz="1700">
              <a:latin typeface="Open Sans Light"/>
              <a:ea typeface="Open Sans Light"/>
              <a:cs typeface="Open Sans Light"/>
              <a:sym typeface="Open Sans Light"/>
            </a:endParaRPr>
          </a:p>
          <a:p>
            <a:pPr indent="0" lvl="0" marL="0" rtl="0" algn="l">
              <a:spcBef>
                <a:spcPts val="600"/>
              </a:spcBef>
              <a:spcAft>
                <a:spcPts val="0"/>
              </a:spcAft>
              <a:buNone/>
            </a:pPr>
            <a:r>
              <a:t/>
            </a:r>
            <a:endParaRPr sz="1700" u="sng">
              <a:solidFill>
                <a:schemeClr val="hlink"/>
              </a:solidFill>
              <a:latin typeface="Open Sans Light"/>
              <a:ea typeface="Open Sans Light"/>
              <a:cs typeface="Open Sans Light"/>
              <a:sym typeface="Open Sans Light"/>
            </a:endParaRPr>
          </a:p>
          <a:p>
            <a:pPr indent="0" lvl="0" marL="0" rtl="0" algn="l">
              <a:spcBef>
                <a:spcPts val="600"/>
              </a:spcBef>
              <a:spcAft>
                <a:spcPts val="0"/>
              </a:spcAft>
              <a:buNone/>
            </a:pPr>
            <a:r>
              <a:t/>
            </a:r>
            <a:endParaRPr sz="1700" u="sng">
              <a:solidFill>
                <a:schemeClr val="hlink"/>
              </a:solidFill>
            </a:endParaRPr>
          </a:p>
          <a:p>
            <a:pPr indent="0" lvl="0" marL="0" rtl="0" algn="l">
              <a:spcBef>
                <a:spcPts val="600"/>
              </a:spcBef>
              <a:spcAft>
                <a:spcPts val="0"/>
              </a:spcAft>
              <a:buClr>
                <a:schemeClr val="dk1"/>
              </a:buClr>
              <a:buSzPts val="1100"/>
              <a:buFont typeface="Arial"/>
              <a:buNone/>
            </a:pPr>
            <a:r>
              <a:t/>
            </a:r>
            <a:endParaRPr sz="1700" u="sng">
              <a:solidFill>
                <a:schemeClr val="hlink"/>
              </a:solidFill>
            </a:endParaRPr>
          </a:p>
          <a:p>
            <a:pPr indent="0" lvl="0" marL="0" rtl="0" algn="l">
              <a:spcBef>
                <a:spcPts val="600"/>
              </a:spcBef>
              <a:spcAft>
                <a:spcPts val="0"/>
              </a:spcAft>
              <a:buNone/>
            </a:pPr>
            <a:r>
              <a:t/>
            </a:r>
            <a:endParaRPr sz="1700">
              <a:latin typeface="Open Sans Light"/>
              <a:ea typeface="Open Sans Light"/>
              <a:cs typeface="Open Sans Light"/>
              <a:sym typeface="Open Sans Light"/>
            </a:endParaRPr>
          </a:p>
          <a:p>
            <a:pPr indent="0" lvl="0" marL="0" rtl="0" algn="l">
              <a:spcBef>
                <a:spcPts val="600"/>
              </a:spcBef>
              <a:spcAft>
                <a:spcPts val="0"/>
              </a:spcAft>
              <a:buNone/>
            </a:pPr>
            <a:r>
              <a:t/>
            </a:r>
            <a:endParaRPr sz="1700">
              <a:latin typeface="Open Sans Light"/>
              <a:ea typeface="Open Sans Light"/>
              <a:cs typeface="Open Sans Light"/>
              <a:sym typeface="Open Sans Light"/>
            </a:endParaRPr>
          </a:p>
          <a:p>
            <a:pPr indent="0" lvl="0" marL="0" rtl="0" algn="l">
              <a:spcBef>
                <a:spcPts val="600"/>
              </a:spcBef>
              <a:spcAft>
                <a:spcPts val="0"/>
              </a:spcAft>
              <a:buNone/>
            </a:pPr>
            <a:r>
              <a:t/>
            </a:r>
            <a:endParaRPr sz="1900">
              <a:latin typeface="Open Sans Light"/>
              <a:ea typeface="Open Sans Light"/>
              <a:cs typeface="Open Sans Light"/>
              <a:sym typeface="Open Sans Light"/>
            </a:endParaRPr>
          </a:p>
          <a:p>
            <a:pPr indent="0" lvl="0" marL="0" rtl="0" algn="l">
              <a:spcBef>
                <a:spcPts val="600"/>
              </a:spcBef>
              <a:spcAft>
                <a:spcPts val="0"/>
              </a:spcAft>
              <a:buNone/>
            </a:pPr>
            <a:r>
              <a:t/>
            </a:r>
            <a:endParaRPr sz="1900">
              <a:latin typeface="Open Sans Light"/>
              <a:ea typeface="Open Sans Light"/>
              <a:cs typeface="Open Sans Light"/>
              <a:sym typeface="Open Sans Light"/>
            </a:endParaRPr>
          </a:p>
          <a:p>
            <a:pPr indent="0" lvl="0" marL="0" rtl="0" algn="l">
              <a:spcBef>
                <a:spcPts val="600"/>
              </a:spcBef>
              <a:spcAft>
                <a:spcPts val="0"/>
              </a:spcAft>
              <a:buNone/>
            </a:pPr>
            <a:r>
              <a:t/>
            </a:r>
            <a:endParaRPr sz="1900">
              <a:latin typeface="Open Sans Light"/>
              <a:ea typeface="Open Sans Light"/>
              <a:cs typeface="Open Sans Light"/>
              <a:sym typeface="Open Sans Light"/>
            </a:endParaRPr>
          </a:p>
          <a:p>
            <a:pPr indent="0" lvl="0" marL="0" rtl="0" algn="l">
              <a:spcBef>
                <a:spcPts val="600"/>
              </a:spcBef>
              <a:spcAft>
                <a:spcPts val="0"/>
              </a:spcAft>
              <a:buNone/>
            </a:pPr>
            <a:r>
              <a:t/>
            </a:r>
            <a:endParaRPr sz="2500">
              <a:latin typeface="Open Sans Light"/>
              <a:ea typeface="Open Sans Light"/>
              <a:cs typeface="Open Sans Light"/>
              <a:sym typeface="Open Sans Light"/>
            </a:endParaRPr>
          </a:p>
          <a:p>
            <a:pPr indent="0" lvl="0" marL="0" rtl="0" algn="ctr">
              <a:spcBef>
                <a:spcPts val="600"/>
              </a:spcBef>
              <a:spcAft>
                <a:spcPts val="0"/>
              </a:spcAft>
              <a:buNone/>
            </a:pPr>
            <a:r>
              <a:t/>
            </a:r>
            <a:endParaRPr sz="1000">
              <a:latin typeface="Open Sans Light"/>
              <a:ea typeface="Open Sans Light"/>
              <a:cs typeface="Open Sans Light"/>
              <a:sym typeface="Open Sans Light"/>
            </a:endParaRPr>
          </a:p>
        </p:txBody>
      </p:sp>
      <p:sp>
        <p:nvSpPr>
          <p:cNvPr id="505" name="Google Shape;505;p51"/>
          <p:cNvSpPr txBox="1"/>
          <p:nvPr/>
        </p:nvSpPr>
        <p:spPr>
          <a:xfrm>
            <a:off x="4572000" y="2752413"/>
            <a:ext cx="4534500" cy="1438800"/>
          </a:xfrm>
          <a:prstGeom prst="rect">
            <a:avLst/>
          </a:prstGeom>
          <a:noFill/>
          <a:ln>
            <a:noFill/>
          </a:ln>
        </p:spPr>
        <p:txBody>
          <a:bodyPr anchorCtr="0" anchor="t" bIns="91425" lIns="91425" spcFirstLastPara="1" rIns="91425" wrap="square" tIns="91425">
            <a:noAutofit/>
          </a:bodyPr>
          <a:lstStyle/>
          <a:p>
            <a:pPr indent="0" lvl="0" marL="0" rtl="0" algn="r">
              <a:spcBef>
                <a:spcPts val="600"/>
              </a:spcBef>
              <a:spcAft>
                <a:spcPts val="0"/>
              </a:spcAft>
              <a:buNone/>
            </a:pPr>
            <a:r>
              <a:rPr lang="en" sz="2500">
                <a:latin typeface="Open Sans Light"/>
                <a:ea typeface="Open Sans Light"/>
                <a:cs typeface="Open Sans Light"/>
                <a:sym typeface="Open Sans Light"/>
              </a:rPr>
              <a:t>John Ehlen</a:t>
            </a:r>
            <a:endParaRPr sz="2500">
              <a:latin typeface="Open Sans Light"/>
              <a:ea typeface="Open Sans Light"/>
              <a:cs typeface="Open Sans Light"/>
              <a:sym typeface="Open Sans Light"/>
            </a:endParaRPr>
          </a:p>
          <a:p>
            <a:pPr indent="0" lvl="0" marL="0" rtl="0" algn="r">
              <a:spcBef>
                <a:spcPts val="600"/>
              </a:spcBef>
              <a:spcAft>
                <a:spcPts val="0"/>
              </a:spcAft>
              <a:buNone/>
            </a:pPr>
            <a:r>
              <a:rPr lang="en" sz="1900" u="sng">
                <a:solidFill>
                  <a:schemeClr val="hlink"/>
                </a:solidFill>
                <a:latin typeface="Open Sans Light"/>
                <a:ea typeface="Open Sans Light"/>
                <a:cs typeface="Open Sans Light"/>
                <a:sym typeface="Open Sans Light"/>
                <a:hlinkClick r:id="rId5"/>
              </a:rPr>
              <a:t>john.ehlen@gisticinc.com</a:t>
            </a:r>
            <a:endParaRPr sz="1900">
              <a:latin typeface="Open Sans Light"/>
              <a:ea typeface="Open Sans Light"/>
              <a:cs typeface="Open Sans Light"/>
              <a:sym typeface="Open Sans Light"/>
            </a:endParaRPr>
          </a:p>
          <a:p>
            <a:pPr indent="0" lvl="0" marL="0" rtl="0" algn="r">
              <a:spcBef>
                <a:spcPts val="600"/>
              </a:spcBef>
              <a:spcAft>
                <a:spcPts val="0"/>
              </a:spcAft>
              <a:buNone/>
            </a:pPr>
            <a:r>
              <a:rPr lang="en" sz="1900" u="sng">
                <a:solidFill>
                  <a:schemeClr val="hlink"/>
                </a:solidFill>
                <a:latin typeface="Open Sans Light"/>
                <a:ea typeface="Open Sans Light"/>
                <a:cs typeface="Open Sans Light"/>
                <a:sym typeface="Open Sans Light"/>
                <a:hlinkClick r:id="rId6"/>
              </a:rPr>
              <a:t>www.linkedin.com/in/johnjehlen</a:t>
            </a:r>
            <a:endParaRPr sz="1000">
              <a:latin typeface="Open Sans Light"/>
              <a:ea typeface="Open Sans Light"/>
              <a:cs typeface="Open Sans Light"/>
              <a:sym typeface="Open Sans Light"/>
            </a:endParaRPr>
          </a:p>
        </p:txBody>
      </p:sp>
      <p:pic>
        <p:nvPicPr>
          <p:cNvPr id="506" name="Google Shape;506;p51"/>
          <p:cNvPicPr preferRelativeResize="0"/>
          <p:nvPr/>
        </p:nvPicPr>
        <p:blipFill rotWithShape="1">
          <a:blip r:embed="rId7">
            <a:alphaModFix/>
          </a:blip>
          <a:srcRect b="1133" l="0" r="0" t="1133"/>
          <a:stretch/>
        </p:blipFill>
        <p:spPr>
          <a:xfrm>
            <a:off x="6142200" y="1053347"/>
            <a:ext cx="1553700" cy="1518300"/>
          </a:xfrm>
          <a:prstGeom prst="ellipse">
            <a:avLst/>
          </a:prstGeom>
          <a:noFill/>
          <a:ln>
            <a:noFill/>
          </a:ln>
          <a:effectLst>
            <a:outerShdw blurRad="57150" rotWithShape="0" algn="bl" dir="21540000" dist="19050">
              <a:srgbClr val="000000">
                <a:alpha val="80000"/>
              </a:srgbClr>
            </a:outerShdw>
          </a:effectLst>
        </p:spPr>
      </p:pic>
      <p:cxnSp>
        <p:nvCxnSpPr>
          <p:cNvPr id="507" name="Google Shape;507;p51"/>
          <p:cNvCxnSpPr/>
          <p:nvPr/>
        </p:nvCxnSpPr>
        <p:spPr>
          <a:xfrm>
            <a:off x="4624250" y="2022050"/>
            <a:ext cx="0" cy="2751300"/>
          </a:xfrm>
          <a:prstGeom prst="straightConnector1">
            <a:avLst/>
          </a:prstGeom>
          <a:noFill/>
          <a:ln cap="flat" cmpd="sng" w="9525">
            <a:solidFill>
              <a:schemeClr val="dk2"/>
            </a:solidFill>
            <a:prstDash val="solid"/>
            <a:round/>
            <a:headEnd len="med" w="med" type="none"/>
            <a:tailEnd len="med" w="med" type="none"/>
          </a:ln>
        </p:spPr>
      </p:cxnSp>
      <p:sp>
        <p:nvSpPr>
          <p:cNvPr id="508" name="Google Shape;508;p51"/>
          <p:cNvSpPr txBox="1"/>
          <p:nvPr/>
        </p:nvSpPr>
        <p:spPr>
          <a:xfrm>
            <a:off x="3332600" y="913700"/>
            <a:ext cx="2583300" cy="8052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rPr lang="en" sz="2500">
                <a:latin typeface="Open Sans Light"/>
                <a:ea typeface="Open Sans Light"/>
                <a:cs typeface="Open Sans Light"/>
                <a:sym typeface="Open Sans Light"/>
              </a:rPr>
              <a:t>Contact Info</a:t>
            </a:r>
            <a:endParaRPr sz="2500">
              <a:latin typeface="Open Sans Light"/>
              <a:ea typeface="Open Sans Light"/>
              <a:cs typeface="Open Sans Light"/>
              <a:sym typeface="Open Sans Light"/>
            </a:endParaRPr>
          </a:p>
          <a:p>
            <a:pPr indent="0" lvl="0" marL="0" rtl="0" algn="ctr">
              <a:spcBef>
                <a:spcPts val="600"/>
              </a:spcBef>
              <a:spcAft>
                <a:spcPts val="0"/>
              </a:spcAft>
              <a:buNone/>
            </a:pPr>
            <a:r>
              <a:t/>
            </a:r>
            <a:endParaRPr sz="1000">
              <a:latin typeface="Open Sans Light"/>
              <a:ea typeface="Open Sans Light"/>
              <a:cs typeface="Open Sans Light"/>
              <a:sym typeface="Open Sans Light"/>
            </a:endParaRPr>
          </a:p>
        </p:txBody>
      </p:sp>
      <p:pic>
        <p:nvPicPr>
          <p:cNvPr id="509" name="Google Shape;509;p51"/>
          <p:cNvPicPr preferRelativeResize="0"/>
          <p:nvPr/>
        </p:nvPicPr>
        <p:blipFill rotWithShape="1">
          <a:blip r:embed="rId8">
            <a:alphaModFix/>
          </a:blip>
          <a:srcRect b="14998" l="15701" r="24685" t="6354"/>
          <a:stretch/>
        </p:blipFill>
        <p:spPr>
          <a:xfrm>
            <a:off x="1552600" y="1053350"/>
            <a:ext cx="1553700" cy="1518300"/>
          </a:xfrm>
          <a:prstGeom prst="ellipse">
            <a:avLst/>
          </a:prstGeom>
          <a:noFill/>
          <a:ln>
            <a:noFill/>
          </a:ln>
          <a:effectLst>
            <a:outerShdw blurRad="57150" rotWithShape="0" algn="bl" dir="21540000" dist="28575">
              <a:srgbClr val="000000"/>
            </a:outerShdw>
          </a:effectLst>
        </p:spPr>
      </p:pic>
      <p:pic>
        <p:nvPicPr>
          <p:cNvPr id="510" name="Google Shape;510;p51"/>
          <p:cNvPicPr preferRelativeResize="0"/>
          <p:nvPr/>
        </p:nvPicPr>
        <p:blipFill>
          <a:blip r:embed="rId9">
            <a:alphaModFix/>
          </a:blip>
          <a:stretch>
            <a:fillRect/>
          </a:stretch>
        </p:blipFill>
        <p:spPr>
          <a:xfrm>
            <a:off x="6762450" y="4371975"/>
            <a:ext cx="2376875" cy="629175"/>
          </a:xfrm>
          <a:prstGeom prst="rect">
            <a:avLst/>
          </a:prstGeom>
          <a:noFill/>
          <a:ln>
            <a:noFill/>
          </a:ln>
        </p:spPr>
      </p:pic>
      <p:pic>
        <p:nvPicPr>
          <p:cNvPr id="511" name="Google Shape;511;p51"/>
          <p:cNvPicPr preferRelativeResize="0"/>
          <p:nvPr/>
        </p:nvPicPr>
        <p:blipFill>
          <a:blip r:embed="rId10">
            <a:alphaModFix/>
          </a:blip>
          <a:stretch>
            <a:fillRect/>
          </a:stretch>
        </p:blipFill>
        <p:spPr>
          <a:xfrm>
            <a:off x="7325" y="4489124"/>
            <a:ext cx="2867847" cy="512025"/>
          </a:xfrm>
          <a:prstGeom prst="rect">
            <a:avLst/>
          </a:prstGeom>
          <a:noFill/>
          <a:ln>
            <a:noFill/>
          </a:ln>
        </p:spPr>
      </p:pic>
      <p:pic>
        <p:nvPicPr>
          <p:cNvPr id="512" name="Google Shape;512;p51"/>
          <p:cNvPicPr preferRelativeResize="0"/>
          <p:nvPr/>
        </p:nvPicPr>
        <p:blipFill rotWithShape="1">
          <a:blip r:embed="rId9">
            <a:alphaModFix/>
          </a:blip>
          <a:srcRect b="0" l="0" r="72336" t="0"/>
          <a:stretch/>
        </p:blipFill>
        <p:spPr>
          <a:xfrm>
            <a:off x="1552600" y="205650"/>
            <a:ext cx="453400" cy="433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ph type="title"/>
          </p:nvPr>
        </p:nvSpPr>
        <p:spPr>
          <a:xfrm>
            <a:off x="457200" y="800100"/>
            <a:ext cx="8469600" cy="857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 sz="3400">
                <a:solidFill>
                  <a:srgbClr val="009999"/>
                </a:solidFill>
              </a:rPr>
              <a:t>Challenges with large-scale data maintenance </a:t>
            </a:r>
            <a:endParaRPr sz="3400">
              <a:solidFill>
                <a:srgbClr val="009999"/>
              </a:solidFill>
            </a:endParaRPr>
          </a:p>
        </p:txBody>
      </p:sp>
      <p:pic>
        <p:nvPicPr>
          <p:cNvPr descr="C:\Users\c3344\AppData\Local\Microsoft\Windows\Temporary Internet Files\Content.IE5\BXCKXXMC\blockpage[1].gif" id="154" name="Google Shape;154;p27"/>
          <p:cNvPicPr preferRelativeResize="0"/>
          <p:nvPr/>
        </p:nvPicPr>
        <p:blipFill rotWithShape="1">
          <a:blip r:embed="rId3">
            <a:alphaModFix/>
          </a:blip>
          <a:srcRect b="0" l="0" r="0" t="0"/>
          <a:stretch/>
        </p:blipFill>
        <p:spPr>
          <a:xfrm>
            <a:off x="4562475" y="2568178"/>
            <a:ext cx="19050" cy="7144"/>
          </a:xfrm>
          <a:prstGeom prst="rect">
            <a:avLst/>
          </a:prstGeom>
          <a:noFill/>
          <a:ln>
            <a:noFill/>
          </a:ln>
        </p:spPr>
      </p:pic>
      <p:pic>
        <p:nvPicPr>
          <p:cNvPr descr="C:\Users\c3344\AppData\Local\Microsoft\Windows\Temporary Internet Files\Content.IE5\431HJC6H\blockpage[1].gif" id="155" name="Google Shape;155;p27"/>
          <p:cNvPicPr preferRelativeResize="0"/>
          <p:nvPr/>
        </p:nvPicPr>
        <p:blipFill rotWithShape="1">
          <a:blip r:embed="rId3">
            <a:alphaModFix/>
          </a:blip>
          <a:srcRect b="0" l="0" r="0" t="0"/>
          <a:stretch/>
        </p:blipFill>
        <p:spPr>
          <a:xfrm>
            <a:off x="4562475" y="2568178"/>
            <a:ext cx="19050" cy="7144"/>
          </a:xfrm>
          <a:prstGeom prst="rect">
            <a:avLst/>
          </a:prstGeom>
          <a:noFill/>
          <a:ln>
            <a:noFill/>
          </a:ln>
        </p:spPr>
      </p:pic>
      <p:pic>
        <p:nvPicPr>
          <p:cNvPr descr="C:\Users\c3344\AppData\Local\Microsoft\Windows\Temporary Internet Files\Content.IE5\2G8HVMOL\blockpage[1].gif" id="156" name="Google Shape;156;p27"/>
          <p:cNvPicPr preferRelativeResize="0"/>
          <p:nvPr/>
        </p:nvPicPr>
        <p:blipFill rotWithShape="1">
          <a:blip r:embed="rId3">
            <a:alphaModFix/>
          </a:blip>
          <a:srcRect b="0" l="0" r="0" t="0"/>
          <a:stretch/>
        </p:blipFill>
        <p:spPr>
          <a:xfrm>
            <a:off x="4562475" y="2568178"/>
            <a:ext cx="19050" cy="7144"/>
          </a:xfrm>
          <a:prstGeom prst="rect">
            <a:avLst/>
          </a:prstGeom>
          <a:noFill/>
          <a:ln>
            <a:noFill/>
          </a:ln>
        </p:spPr>
      </p:pic>
      <p:pic>
        <p:nvPicPr>
          <p:cNvPr descr="C:\Users\c3344\AppData\Local\Microsoft\Windows\Temporary Internet Files\Content.IE5\V3F8M42R\blockpage[1].gif" id="157" name="Google Shape;157;p27"/>
          <p:cNvPicPr preferRelativeResize="0"/>
          <p:nvPr/>
        </p:nvPicPr>
        <p:blipFill rotWithShape="1">
          <a:blip r:embed="rId3">
            <a:alphaModFix/>
          </a:blip>
          <a:srcRect b="0" l="0" r="0" t="0"/>
          <a:stretch/>
        </p:blipFill>
        <p:spPr>
          <a:xfrm>
            <a:off x="4562475" y="2568178"/>
            <a:ext cx="19050" cy="7144"/>
          </a:xfrm>
          <a:prstGeom prst="rect">
            <a:avLst/>
          </a:prstGeom>
          <a:noFill/>
          <a:ln>
            <a:noFill/>
          </a:ln>
        </p:spPr>
      </p:pic>
      <p:sp>
        <p:nvSpPr>
          <p:cNvPr id="158" name="Google Shape;158;p27"/>
          <p:cNvSpPr txBox="1"/>
          <p:nvPr/>
        </p:nvSpPr>
        <p:spPr>
          <a:xfrm>
            <a:off x="4153350" y="309600"/>
            <a:ext cx="837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solidFill>
                <a:schemeClr val="lt1"/>
              </a:solidFill>
              <a:latin typeface="Calibri"/>
              <a:ea typeface="Calibri"/>
              <a:cs typeface="Calibri"/>
              <a:sym typeface="Calibri"/>
            </a:endParaRPr>
          </a:p>
        </p:txBody>
      </p:sp>
      <p:sp>
        <p:nvSpPr>
          <p:cNvPr id="159" name="Google Shape;159;p27"/>
          <p:cNvSpPr txBox="1"/>
          <p:nvPr/>
        </p:nvSpPr>
        <p:spPr>
          <a:xfrm>
            <a:off x="457200" y="1747800"/>
            <a:ext cx="4358100" cy="2316600"/>
          </a:xfrm>
          <a:prstGeom prst="rect">
            <a:avLst/>
          </a:prstGeom>
          <a:noFill/>
          <a:ln>
            <a:noFill/>
          </a:ln>
        </p:spPr>
        <p:txBody>
          <a:bodyPr anchorCtr="0" anchor="t" bIns="91425" lIns="91425" spcFirstLastPara="1" rIns="91425" wrap="square" tIns="91425">
            <a:spAutoFit/>
          </a:bodyPr>
          <a:lstStyle/>
          <a:p>
            <a:pPr indent="0" lvl="0" marL="342900" rtl="0" algn="just">
              <a:lnSpc>
                <a:spcPct val="115000"/>
              </a:lnSpc>
              <a:spcBef>
                <a:spcPts val="0"/>
              </a:spcBef>
              <a:spcAft>
                <a:spcPts val="0"/>
              </a:spcAft>
              <a:buNone/>
            </a:pPr>
            <a:r>
              <a:t/>
            </a:r>
            <a:endParaRPr sz="1500">
              <a:solidFill>
                <a:srgbClr val="595959"/>
              </a:solidFill>
            </a:endParaRPr>
          </a:p>
          <a:p>
            <a:pPr indent="0" lvl="0" marL="342900" rtl="0" algn="just">
              <a:lnSpc>
                <a:spcPct val="115000"/>
              </a:lnSpc>
              <a:spcBef>
                <a:spcPts val="1200"/>
              </a:spcBef>
              <a:spcAft>
                <a:spcPts val="0"/>
              </a:spcAft>
              <a:buNone/>
            </a:pPr>
            <a:r>
              <a:rPr lang="en" sz="1500">
                <a:solidFill>
                  <a:srgbClr val="595959"/>
                </a:solidFill>
              </a:rPr>
              <a:t>Many of us can relate to data bugs and errors getting introduced in day-to-day editing activities especially using large datasets that </a:t>
            </a:r>
            <a:r>
              <a:rPr lang="en" sz="1500">
                <a:solidFill>
                  <a:srgbClr val="595959"/>
                </a:solidFill>
              </a:rPr>
              <a:t>consist</a:t>
            </a:r>
            <a:r>
              <a:rPr lang="en" sz="1500">
                <a:solidFill>
                  <a:srgbClr val="595959"/>
                </a:solidFill>
              </a:rPr>
              <a:t> of many different data layers.</a:t>
            </a:r>
            <a:endParaRPr sz="1500">
              <a:solidFill>
                <a:srgbClr val="595959"/>
              </a:solidFill>
            </a:endParaRPr>
          </a:p>
          <a:p>
            <a:pPr indent="0" lvl="0" marL="342900" rtl="0" algn="just">
              <a:lnSpc>
                <a:spcPct val="115000"/>
              </a:lnSpc>
              <a:spcBef>
                <a:spcPts val="1200"/>
              </a:spcBef>
              <a:spcAft>
                <a:spcPts val="1200"/>
              </a:spcAft>
              <a:buNone/>
            </a:pPr>
            <a:r>
              <a:t/>
            </a:r>
            <a:endParaRPr sz="1500">
              <a:solidFill>
                <a:srgbClr val="595959"/>
              </a:solidFill>
            </a:endParaRPr>
          </a:p>
        </p:txBody>
      </p:sp>
      <p:pic>
        <p:nvPicPr>
          <p:cNvPr id="160" name="Google Shape;160;p27"/>
          <p:cNvPicPr preferRelativeResize="0"/>
          <p:nvPr/>
        </p:nvPicPr>
        <p:blipFill>
          <a:blip r:embed="rId4">
            <a:alphaModFix/>
          </a:blip>
          <a:stretch>
            <a:fillRect/>
          </a:stretch>
        </p:blipFill>
        <p:spPr>
          <a:xfrm>
            <a:off x="5435158" y="2262050"/>
            <a:ext cx="3054018" cy="2316600"/>
          </a:xfrm>
          <a:prstGeom prst="rect">
            <a:avLst/>
          </a:prstGeom>
          <a:noFill/>
          <a:ln>
            <a:noFill/>
          </a:ln>
        </p:spPr>
      </p:pic>
      <p:pic>
        <p:nvPicPr>
          <p:cNvPr id="161" name="Google Shape;161;p27"/>
          <p:cNvPicPr preferRelativeResize="0"/>
          <p:nvPr/>
        </p:nvPicPr>
        <p:blipFill rotWithShape="1">
          <a:blip r:embed="rId5">
            <a:alphaModFix/>
          </a:blip>
          <a:srcRect b="0" l="0" r="72336" t="0"/>
          <a:stretch/>
        </p:blipFill>
        <p:spPr>
          <a:xfrm>
            <a:off x="1552600" y="205650"/>
            <a:ext cx="453400" cy="433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8"/>
          <p:cNvSpPr txBox="1"/>
          <p:nvPr>
            <p:ph type="title"/>
          </p:nvPr>
        </p:nvSpPr>
        <p:spPr>
          <a:xfrm>
            <a:off x="457200" y="800100"/>
            <a:ext cx="8229600" cy="857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
                <a:solidFill>
                  <a:srgbClr val="009999"/>
                </a:solidFill>
              </a:rPr>
              <a:t>Why So Many Errors?</a:t>
            </a:r>
            <a:endParaRPr>
              <a:solidFill>
                <a:srgbClr val="009999"/>
              </a:solidFill>
            </a:endParaRPr>
          </a:p>
        </p:txBody>
      </p:sp>
      <p:pic>
        <p:nvPicPr>
          <p:cNvPr descr="C:\Users\c3344\AppData\Local\Microsoft\Windows\Temporary Internet Files\Content.IE5\BXCKXXMC\blockpage[1].gif" id="168" name="Google Shape;168;p28"/>
          <p:cNvPicPr preferRelativeResize="0"/>
          <p:nvPr/>
        </p:nvPicPr>
        <p:blipFill rotWithShape="1">
          <a:blip r:embed="rId3">
            <a:alphaModFix/>
          </a:blip>
          <a:srcRect b="0" l="0" r="0" t="0"/>
          <a:stretch/>
        </p:blipFill>
        <p:spPr>
          <a:xfrm>
            <a:off x="4562475" y="2568178"/>
            <a:ext cx="19050" cy="7144"/>
          </a:xfrm>
          <a:prstGeom prst="rect">
            <a:avLst/>
          </a:prstGeom>
          <a:noFill/>
          <a:ln>
            <a:noFill/>
          </a:ln>
        </p:spPr>
      </p:pic>
      <p:pic>
        <p:nvPicPr>
          <p:cNvPr descr="C:\Users\c3344\AppData\Local\Microsoft\Windows\Temporary Internet Files\Content.IE5\431HJC6H\blockpage[1].gif" id="169" name="Google Shape;169;p28"/>
          <p:cNvPicPr preferRelativeResize="0"/>
          <p:nvPr/>
        </p:nvPicPr>
        <p:blipFill rotWithShape="1">
          <a:blip r:embed="rId3">
            <a:alphaModFix/>
          </a:blip>
          <a:srcRect b="0" l="0" r="0" t="0"/>
          <a:stretch/>
        </p:blipFill>
        <p:spPr>
          <a:xfrm>
            <a:off x="4562475" y="2568178"/>
            <a:ext cx="19050" cy="7144"/>
          </a:xfrm>
          <a:prstGeom prst="rect">
            <a:avLst/>
          </a:prstGeom>
          <a:noFill/>
          <a:ln>
            <a:noFill/>
          </a:ln>
        </p:spPr>
      </p:pic>
      <p:pic>
        <p:nvPicPr>
          <p:cNvPr descr="C:\Users\c3344\AppData\Local\Microsoft\Windows\Temporary Internet Files\Content.IE5\2G8HVMOL\blockpage[1].gif" id="170" name="Google Shape;170;p28"/>
          <p:cNvPicPr preferRelativeResize="0"/>
          <p:nvPr/>
        </p:nvPicPr>
        <p:blipFill rotWithShape="1">
          <a:blip r:embed="rId3">
            <a:alphaModFix/>
          </a:blip>
          <a:srcRect b="0" l="0" r="0" t="0"/>
          <a:stretch/>
        </p:blipFill>
        <p:spPr>
          <a:xfrm>
            <a:off x="4562475" y="2568178"/>
            <a:ext cx="19050" cy="7144"/>
          </a:xfrm>
          <a:prstGeom prst="rect">
            <a:avLst/>
          </a:prstGeom>
          <a:noFill/>
          <a:ln>
            <a:noFill/>
          </a:ln>
        </p:spPr>
      </p:pic>
      <p:pic>
        <p:nvPicPr>
          <p:cNvPr descr="C:\Users\c3344\AppData\Local\Microsoft\Windows\Temporary Internet Files\Content.IE5\V3F8M42R\blockpage[1].gif" id="171" name="Google Shape;171;p28"/>
          <p:cNvPicPr preferRelativeResize="0"/>
          <p:nvPr/>
        </p:nvPicPr>
        <p:blipFill rotWithShape="1">
          <a:blip r:embed="rId3">
            <a:alphaModFix/>
          </a:blip>
          <a:srcRect b="0" l="0" r="0" t="0"/>
          <a:stretch/>
        </p:blipFill>
        <p:spPr>
          <a:xfrm>
            <a:off x="4562475" y="2568178"/>
            <a:ext cx="19050" cy="7144"/>
          </a:xfrm>
          <a:prstGeom prst="rect">
            <a:avLst/>
          </a:prstGeom>
          <a:noFill/>
          <a:ln>
            <a:noFill/>
          </a:ln>
        </p:spPr>
      </p:pic>
      <p:sp>
        <p:nvSpPr>
          <p:cNvPr id="172" name="Google Shape;172;p28"/>
          <p:cNvSpPr txBox="1"/>
          <p:nvPr/>
        </p:nvSpPr>
        <p:spPr>
          <a:xfrm>
            <a:off x="4153350" y="309600"/>
            <a:ext cx="837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solidFill>
                <a:schemeClr val="lt1"/>
              </a:solidFill>
              <a:latin typeface="Calibri"/>
              <a:ea typeface="Calibri"/>
              <a:cs typeface="Calibri"/>
              <a:sym typeface="Calibri"/>
            </a:endParaRPr>
          </a:p>
        </p:txBody>
      </p:sp>
      <p:pic>
        <p:nvPicPr>
          <p:cNvPr id="173" name="Google Shape;173;p28"/>
          <p:cNvPicPr preferRelativeResize="0"/>
          <p:nvPr/>
        </p:nvPicPr>
        <p:blipFill>
          <a:blip r:embed="rId4">
            <a:alphaModFix/>
          </a:blip>
          <a:stretch>
            <a:fillRect/>
          </a:stretch>
        </p:blipFill>
        <p:spPr>
          <a:xfrm>
            <a:off x="7312950" y="3448725"/>
            <a:ext cx="1593400" cy="1429500"/>
          </a:xfrm>
          <a:prstGeom prst="rect">
            <a:avLst/>
          </a:prstGeom>
          <a:noFill/>
          <a:ln>
            <a:noFill/>
          </a:ln>
        </p:spPr>
      </p:pic>
      <p:sp>
        <p:nvSpPr>
          <p:cNvPr id="174" name="Google Shape;174;p28"/>
          <p:cNvSpPr txBox="1"/>
          <p:nvPr/>
        </p:nvSpPr>
        <p:spPr>
          <a:xfrm>
            <a:off x="457200" y="1681450"/>
            <a:ext cx="8469600" cy="1743300"/>
          </a:xfrm>
          <a:prstGeom prst="rect">
            <a:avLst/>
          </a:prstGeom>
          <a:noFill/>
          <a:ln>
            <a:noFill/>
          </a:ln>
        </p:spPr>
        <p:txBody>
          <a:bodyPr anchorCtr="0" anchor="t" bIns="91425" lIns="91425" spcFirstLastPara="1" rIns="91425" wrap="square" tIns="91425">
            <a:spAutoFit/>
          </a:bodyPr>
          <a:lstStyle/>
          <a:p>
            <a:pPr indent="-323850" lvl="0" marL="342900" rtl="0" algn="just">
              <a:lnSpc>
                <a:spcPct val="115000"/>
              </a:lnSpc>
              <a:spcBef>
                <a:spcPts val="0"/>
              </a:spcBef>
              <a:spcAft>
                <a:spcPts val="0"/>
              </a:spcAft>
              <a:buClr>
                <a:srgbClr val="595959"/>
              </a:buClr>
              <a:buSzPts val="1500"/>
              <a:buChar char="❑"/>
            </a:pPr>
            <a:r>
              <a:rPr lang="en" sz="1500">
                <a:solidFill>
                  <a:srgbClr val="595959"/>
                </a:solidFill>
              </a:rPr>
              <a:t>105 editable registered features</a:t>
            </a:r>
            <a:endParaRPr sz="1500">
              <a:solidFill>
                <a:srgbClr val="595959"/>
              </a:solidFill>
            </a:endParaRPr>
          </a:p>
          <a:p>
            <a:pPr indent="-323850" lvl="0" marL="342900" rtl="0" algn="just">
              <a:lnSpc>
                <a:spcPct val="115000"/>
              </a:lnSpc>
              <a:spcBef>
                <a:spcPts val="0"/>
              </a:spcBef>
              <a:spcAft>
                <a:spcPts val="0"/>
              </a:spcAft>
              <a:buClr>
                <a:srgbClr val="595959"/>
              </a:buClr>
              <a:buSzPts val="1500"/>
              <a:buChar char="❑"/>
            </a:pPr>
            <a:r>
              <a:rPr lang="en" sz="1500">
                <a:solidFill>
                  <a:srgbClr val="595959"/>
                </a:solidFill>
              </a:rPr>
              <a:t>Many Editors</a:t>
            </a:r>
            <a:endParaRPr sz="1500">
              <a:solidFill>
                <a:srgbClr val="595959"/>
              </a:solidFill>
            </a:endParaRPr>
          </a:p>
          <a:p>
            <a:pPr indent="-323850" lvl="0" marL="342900" rtl="0" algn="just">
              <a:lnSpc>
                <a:spcPct val="115000"/>
              </a:lnSpc>
              <a:spcBef>
                <a:spcPts val="0"/>
              </a:spcBef>
              <a:spcAft>
                <a:spcPts val="0"/>
              </a:spcAft>
              <a:buClr>
                <a:srgbClr val="595959"/>
              </a:buClr>
              <a:buSzPts val="1500"/>
              <a:buChar char="❑"/>
            </a:pPr>
            <a:r>
              <a:rPr lang="en" sz="1500">
                <a:solidFill>
                  <a:srgbClr val="595959"/>
                </a:solidFill>
              </a:rPr>
              <a:t>Multiple projects that all involve manual editing</a:t>
            </a:r>
            <a:endParaRPr sz="1500">
              <a:solidFill>
                <a:srgbClr val="595959"/>
              </a:solidFill>
            </a:endParaRPr>
          </a:p>
          <a:p>
            <a:pPr indent="-323850" lvl="0" marL="342900" rtl="0" algn="just">
              <a:lnSpc>
                <a:spcPct val="115000"/>
              </a:lnSpc>
              <a:spcBef>
                <a:spcPts val="0"/>
              </a:spcBef>
              <a:spcAft>
                <a:spcPts val="0"/>
              </a:spcAft>
              <a:buClr>
                <a:srgbClr val="595959"/>
              </a:buClr>
              <a:buSzPts val="1500"/>
              <a:buChar char="❑"/>
            </a:pPr>
            <a:r>
              <a:rPr lang="en" sz="1500">
                <a:solidFill>
                  <a:srgbClr val="595959"/>
                </a:solidFill>
              </a:rPr>
              <a:t>Automated processes</a:t>
            </a:r>
            <a:endParaRPr sz="1500">
              <a:solidFill>
                <a:srgbClr val="595959"/>
              </a:solidFill>
            </a:endParaRPr>
          </a:p>
          <a:p>
            <a:pPr indent="-323850" lvl="0" marL="342900" rtl="0" algn="just">
              <a:lnSpc>
                <a:spcPct val="115000"/>
              </a:lnSpc>
              <a:spcBef>
                <a:spcPts val="0"/>
              </a:spcBef>
              <a:spcAft>
                <a:spcPts val="0"/>
              </a:spcAft>
              <a:buClr>
                <a:srgbClr val="595959"/>
              </a:buClr>
              <a:buSzPts val="1500"/>
              <a:buChar char="❑"/>
            </a:pPr>
            <a:r>
              <a:rPr lang="en" sz="1500">
                <a:solidFill>
                  <a:srgbClr val="595959"/>
                </a:solidFill>
              </a:rPr>
              <a:t>ADOT’s 2014 Roads &amp; Highways migration</a:t>
            </a:r>
            <a:endParaRPr sz="1500">
              <a:solidFill>
                <a:srgbClr val="595959"/>
              </a:solidFill>
            </a:endParaRPr>
          </a:p>
          <a:p>
            <a:pPr indent="-323850" lvl="0" marL="342900" rtl="0" algn="just">
              <a:lnSpc>
                <a:spcPct val="115000"/>
              </a:lnSpc>
              <a:spcBef>
                <a:spcPts val="0"/>
              </a:spcBef>
              <a:spcAft>
                <a:spcPts val="0"/>
              </a:spcAft>
              <a:buClr>
                <a:srgbClr val="595959"/>
              </a:buClr>
              <a:buSzPts val="1500"/>
              <a:buChar char="❑"/>
            </a:pPr>
            <a:r>
              <a:rPr lang="en" sz="1500">
                <a:solidFill>
                  <a:srgbClr val="595959"/>
                </a:solidFill>
              </a:rPr>
              <a:t>New errors can be introduced in fixing existing errors</a:t>
            </a:r>
            <a:endParaRPr sz="1500">
              <a:solidFill>
                <a:srgbClr val="595959"/>
              </a:solidFill>
            </a:endParaRPr>
          </a:p>
        </p:txBody>
      </p:sp>
      <p:pic>
        <p:nvPicPr>
          <p:cNvPr id="175" name="Google Shape;175;p28"/>
          <p:cNvPicPr preferRelativeResize="0"/>
          <p:nvPr/>
        </p:nvPicPr>
        <p:blipFill rotWithShape="1">
          <a:blip r:embed="rId5">
            <a:alphaModFix/>
          </a:blip>
          <a:srcRect b="0" l="0" r="72336" t="0"/>
          <a:stretch/>
        </p:blipFill>
        <p:spPr>
          <a:xfrm>
            <a:off x="1552600" y="205650"/>
            <a:ext cx="453400" cy="433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9"/>
          <p:cNvSpPr txBox="1"/>
          <p:nvPr>
            <p:ph type="title"/>
          </p:nvPr>
        </p:nvSpPr>
        <p:spPr>
          <a:xfrm>
            <a:off x="457200" y="800100"/>
            <a:ext cx="8229600" cy="857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
                <a:solidFill>
                  <a:srgbClr val="009999"/>
                </a:solidFill>
              </a:rPr>
              <a:t>Using Pre-dated Software</a:t>
            </a:r>
            <a:endParaRPr>
              <a:solidFill>
                <a:srgbClr val="009999"/>
              </a:solidFill>
            </a:endParaRPr>
          </a:p>
        </p:txBody>
      </p:sp>
      <p:sp>
        <p:nvSpPr>
          <p:cNvPr id="182" name="Google Shape;182;p29"/>
          <p:cNvSpPr txBox="1"/>
          <p:nvPr>
            <p:ph idx="1" type="body"/>
          </p:nvPr>
        </p:nvSpPr>
        <p:spPr>
          <a:xfrm>
            <a:off x="457200" y="1657350"/>
            <a:ext cx="5729700" cy="3486000"/>
          </a:xfrm>
          <a:prstGeom prst="rect">
            <a:avLst/>
          </a:prstGeom>
          <a:noFill/>
          <a:ln>
            <a:noFill/>
          </a:ln>
        </p:spPr>
        <p:txBody>
          <a:bodyPr anchorCtr="0" anchor="t" bIns="45700" lIns="91425" spcFirstLastPara="1" rIns="91425" wrap="square" tIns="45700">
            <a:noAutofit/>
          </a:bodyPr>
          <a:lstStyle/>
          <a:p>
            <a:pPr indent="-342900" lvl="0" marL="342900" rtl="0" algn="l">
              <a:lnSpc>
                <a:spcPct val="115000"/>
              </a:lnSpc>
              <a:spcBef>
                <a:spcPts val="0"/>
              </a:spcBef>
              <a:spcAft>
                <a:spcPts val="0"/>
              </a:spcAft>
              <a:buClr>
                <a:srgbClr val="595959"/>
              </a:buClr>
              <a:buSzPts val="1800"/>
              <a:buFont typeface="Arial"/>
              <a:buChar char="❑"/>
            </a:pPr>
            <a:r>
              <a:rPr lang="en" sz="1800">
                <a:solidFill>
                  <a:srgbClr val="595959"/>
                </a:solidFill>
                <a:latin typeface="Arial"/>
                <a:ea typeface="Arial"/>
                <a:cs typeface="Arial"/>
                <a:sym typeface="Arial"/>
              </a:rPr>
              <a:t>ADOT MPD upgraded to ArcMap 10.7 last year</a:t>
            </a:r>
            <a:endParaRPr sz="1800">
              <a:solidFill>
                <a:srgbClr val="595959"/>
              </a:solidFill>
              <a:latin typeface="Arial"/>
              <a:ea typeface="Arial"/>
              <a:cs typeface="Arial"/>
              <a:sym typeface="Arial"/>
            </a:endParaRPr>
          </a:p>
          <a:p>
            <a:pPr indent="-342900" lvl="0" marL="342900" rtl="0" algn="l">
              <a:lnSpc>
                <a:spcPct val="115000"/>
              </a:lnSpc>
              <a:spcBef>
                <a:spcPts val="0"/>
              </a:spcBef>
              <a:spcAft>
                <a:spcPts val="0"/>
              </a:spcAft>
              <a:buClr>
                <a:srgbClr val="595959"/>
              </a:buClr>
              <a:buSzPts val="1800"/>
              <a:buFont typeface="Arial"/>
              <a:buChar char="❑"/>
            </a:pPr>
            <a:r>
              <a:rPr lang="en" sz="1800">
                <a:solidFill>
                  <a:srgbClr val="595959"/>
                </a:solidFill>
                <a:latin typeface="Arial"/>
                <a:ea typeface="Arial"/>
                <a:cs typeface="Arial"/>
                <a:sym typeface="Arial"/>
              </a:rPr>
              <a:t>We have only recently i</a:t>
            </a:r>
            <a:r>
              <a:rPr lang="en" sz="1800">
                <a:solidFill>
                  <a:srgbClr val="595959"/>
                </a:solidFill>
                <a:latin typeface="Arial"/>
                <a:ea typeface="Arial"/>
                <a:cs typeface="Arial"/>
                <a:sym typeface="Arial"/>
              </a:rPr>
              <a:t>mplemented</a:t>
            </a:r>
            <a:r>
              <a:rPr lang="en" sz="1800">
                <a:solidFill>
                  <a:srgbClr val="595959"/>
                </a:solidFill>
                <a:latin typeface="Arial"/>
                <a:ea typeface="Arial"/>
                <a:cs typeface="Arial"/>
                <a:sym typeface="Arial"/>
              </a:rPr>
              <a:t> Data Reviewer</a:t>
            </a:r>
            <a:endParaRPr sz="1800">
              <a:solidFill>
                <a:srgbClr val="595959"/>
              </a:solidFill>
              <a:latin typeface="Arial"/>
              <a:ea typeface="Arial"/>
              <a:cs typeface="Arial"/>
              <a:sym typeface="Arial"/>
            </a:endParaRPr>
          </a:p>
          <a:p>
            <a:pPr indent="-342900" lvl="0" marL="342900" rtl="0" algn="l">
              <a:lnSpc>
                <a:spcPct val="115000"/>
              </a:lnSpc>
              <a:spcBef>
                <a:spcPts val="0"/>
              </a:spcBef>
              <a:spcAft>
                <a:spcPts val="0"/>
              </a:spcAft>
              <a:buClr>
                <a:srgbClr val="595959"/>
              </a:buClr>
              <a:buSzPts val="1800"/>
              <a:buFont typeface="Arial"/>
              <a:buChar char="❑"/>
            </a:pPr>
            <a:r>
              <a:rPr lang="en" sz="1800">
                <a:solidFill>
                  <a:srgbClr val="595959"/>
                </a:solidFill>
                <a:latin typeface="Arial"/>
                <a:ea typeface="Arial"/>
                <a:cs typeface="Arial"/>
                <a:sym typeface="Arial"/>
              </a:rPr>
              <a:t>Have yet to implement </a:t>
            </a:r>
            <a:r>
              <a:rPr lang="en" sz="1800">
                <a:solidFill>
                  <a:srgbClr val="595959"/>
                </a:solidFill>
                <a:latin typeface="Arial"/>
                <a:ea typeface="Arial"/>
                <a:cs typeface="Arial"/>
                <a:sym typeface="Arial"/>
              </a:rPr>
              <a:t>Insights</a:t>
            </a:r>
            <a:endParaRPr sz="1800">
              <a:solidFill>
                <a:srgbClr val="595959"/>
              </a:solidFill>
              <a:latin typeface="Arial"/>
              <a:ea typeface="Arial"/>
              <a:cs typeface="Arial"/>
              <a:sym typeface="Arial"/>
            </a:endParaRPr>
          </a:p>
          <a:p>
            <a:pPr indent="-342900" lvl="0" marL="342900" rtl="0" algn="l">
              <a:lnSpc>
                <a:spcPct val="115000"/>
              </a:lnSpc>
              <a:spcBef>
                <a:spcPts val="0"/>
              </a:spcBef>
              <a:spcAft>
                <a:spcPts val="0"/>
              </a:spcAft>
              <a:buClr>
                <a:srgbClr val="595959"/>
              </a:buClr>
              <a:buSzPts val="1800"/>
              <a:buFont typeface="Arial"/>
              <a:buChar char="❑"/>
            </a:pPr>
            <a:r>
              <a:rPr lang="en" sz="1800">
                <a:solidFill>
                  <a:srgbClr val="595959"/>
                </a:solidFill>
                <a:latin typeface="Arial"/>
                <a:ea typeface="Arial"/>
                <a:cs typeface="Arial"/>
                <a:sym typeface="Arial"/>
              </a:rPr>
              <a:t>Still need to upgrade Workflow Manager and initiate better, more concise workflows to assist in our daily processes</a:t>
            </a:r>
            <a:endParaRPr sz="1800">
              <a:solidFill>
                <a:srgbClr val="595959"/>
              </a:solidFill>
              <a:latin typeface="Arial"/>
              <a:ea typeface="Arial"/>
              <a:cs typeface="Arial"/>
              <a:sym typeface="Arial"/>
            </a:endParaRPr>
          </a:p>
          <a:p>
            <a:pPr indent="-342900" lvl="0" marL="342900" rtl="0" algn="l">
              <a:lnSpc>
                <a:spcPct val="115000"/>
              </a:lnSpc>
              <a:spcBef>
                <a:spcPts val="0"/>
              </a:spcBef>
              <a:spcAft>
                <a:spcPts val="0"/>
              </a:spcAft>
              <a:buClr>
                <a:srgbClr val="595959"/>
              </a:buClr>
              <a:buSzPts val="1800"/>
              <a:buFont typeface="Arial"/>
              <a:buChar char="❑"/>
            </a:pPr>
            <a:r>
              <a:rPr lang="en" sz="1800">
                <a:solidFill>
                  <a:srgbClr val="595959"/>
                </a:solidFill>
                <a:latin typeface="Arial"/>
                <a:ea typeface="Arial"/>
                <a:cs typeface="Arial"/>
                <a:sym typeface="Arial"/>
              </a:rPr>
              <a:t>Waiting for full </a:t>
            </a:r>
            <a:r>
              <a:rPr lang="en" sz="1800">
                <a:solidFill>
                  <a:srgbClr val="595959"/>
                </a:solidFill>
                <a:latin typeface="Arial"/>
                <a:ea typeface="Arial"/>
                <a:cs typeface="Arial"/>
                <a:sym typeface="Arial"/>
              </a:rPr>
              <a:t>confidence</a:t>
            </a:r>
            <a:r>
              <a:rPr lang="en" sz="1800">
                <a:solidFill>
                  <a:srgbClr val="595959"/>
                </a:solidFill>
                <a:latin typeface="Arial"/>
                <a:ea typeface="Arial"/>
                <a:cs typeface="Arial"/>
                <a:sym typeface="Arial"/>
              </a:rPr>
              <a:t> in how Roads &amp; Highways works with Pro</a:t>
            </a:r>
            <a:endParaRPr sz="1800">
              <a:solidFill>
                <a:srgbClr val="595959"/>
              </a:solidFill>
              <a:latin typeface="Arial"/>
              <a:ea typeface="Arial"/>
              <a:cs typeface="Arial"/>
              <a:sym typeface="Arial"/>
            </a:endParaRPr>
          </a:p>
          <a:p>
            <a:pPr indent="-190500" lvl="0" marL="342900" rtl="0" algn="l">
              <a:spcBef>
                <a:spcPts val="1200"/>
              </a:spcBef>
              <a:spcAft>
                <a:spcPts val="0"/>
              </a:spcAft>
              <a:buClr>
                <a:schemeClr val="dk1"/>
              </a:buClr>
              <a:buSzPts val="2400"/>
              <a:buFont typeface="Noto Sans Symbols"/>
              <a:buNone/>
            </a:pPr>
            <a:r>
              <a:t/>
            </a:r>
            <a:endParaRPr sz="2400"/>
          </a:p>
          <a:p>
            <a:pPr indent="-190500" lvl="0" marL="342900" rtl="0" algn="l">
              <a:spcBef>
                <a:spcPts val="480"/>
              </a:spcBef>
              <a:spcAft>
                <a:spcPts val="0"/>
              </a:spcAft>
              <a:buClr>
                <a:schemeClr val="dk1"/>
              </a:buClr>
              <a:buSzPts val="2400"/>
              <a:buFont typeface="Noto Sans Symbols"/>
              <a:buNone/>
            </a:pPr>
            <a:r>
              <a:t/>
            </a:r>
            <a:endParaRPr sz="2400"/>
          </a:p>
          <a:p>
            <a:pPr indent="-241300" lvl="0" marL="342900" rtl="0" algn="l">
              <a:spcBef>
                <a:spcPts val="320"/>
              </a:spcBef>
              <a:spcAft>
                <a:spcPts val="0"/>
              </a:spcAft>
              <a:buClr>
                <a:schemeClr val="dk1"/>
              </a:buClr>
              <a:buSzPts val="1600"/>
              <a:buNone/>
            </a:pPr>
            <a:r>
              <a:t/>
            </a:r>
            <a:endParaRPr sz="1600"/>
          </a:p>
          <a:p>
            <a:pPr indent="-190500" lvl="0" marL="342900" rtl="0" algn="l">
              <a:spcBef>
                <a:spcPts val="480"/>
              </a:spcBef>
              <a:spcAft>
                <a:spcPts val="0"/>
              </a:spcAft>
              <a:buClr>
                <a:schemeClr val="dk1"/>
              </a:buClr>
              <a:buSzPts val="2400"/>
              <a:buNone/>
            </a:pPr>
            <a:r>
              <a:t/>
            </a:r>
            <a:endParaRPr sz="2400"/>
          </a:p>
          <a:p>
            <a:pPr indent="-184150" lvl="0" marL="342900" rtl="0" algn="l">
              <a:spcBef>
                <a:spcPts val="500"/>
              </a:spcBef>
              <a:spcAft>
                <a:spcPts val="0"/>
              </a:spcAft>
              <a:buClr>
                <a:schemeClr val="dk1"/>
              </a:buClr>
              <a:buSzPts val="2500"/>
              <a:buFont typeface="Noto Sans Symbols"/>
              <a:buNone/>
            </a:pPr>
            <a:r>
              <a:t/>
            </a:r>
            <a:endParaRPr sz="2500"/>
          </a:p>
          <a:p>
            <a:pPr indent="0" lvl="1" marL="365760" rtl="0" algn="l">
              <a:spcBef>
                <a:spcPts val="400"/>
              </a:spcBef>
              <a:spcAft>
                <a:spcPts val="0"/>
              </a:spcAft>
              <a:buClr>
                <a:schemeClr val="dk1"/>
              </a:buClr>
              <a:buSzPts val="2000"/>
              <a:buNone/>
            </a:pPr>
            <a:r>
              <a:t/>
            </a:r>
            <a:endParaRPr sz="2000"/>
          </a:p>
          <a:p>
            <a:pPr indent="-158750" lvl="1" marL="651510" rtl="0" algn="l">
              <a:spcBef>
                <a:spcPts val="400"/>
              </a:spcBef>
              <a:spcAft>
                <a:spcPts val="0"/>
              </a:spcAft>
              <a:buClr>
                <a:schemeClr val="dk1"/>
              </a:buClr>
              <a:buSzPts val="2000"/>
              <a:buFont typeface="Noto Sans Symbols"/>
              <a:buNone/>
            </a:pPr>
            <a:r>
              <a:t/>
            </a:r>
            <a:endParaRPr sz="2000"/>
          </a:p>
          <a:p>
            <a:pPr indent="-165100" lvl="1" marL="651510" rtl="0" algn="l">
              <a:spcBef>
                <a:spcPts val="380"/>
              </a:spcBef>
              <a:spcAft>
                <a:spcPts val="0"/>
              </a:spcAft>
              <a:buClr>
                <a:schemeClr val="dk1"/>
              </a:buClr>
              <a:buSzPts val="1900"/>
              <a:buFont typeface="Noto Sans Symbols"/>
              <a:buNone/>
            </a:pPr>
            <a:r>
              <a:t/>
            </a:r>
            <a:endParaRPr sz="1900"/>
          </a:p>
          <a:p>
            <a:pPr indent="-139700" lvl="0" marL="342900" rtl="0" algn="l">
              <a:spcBef>
                <a:spcPts val="640"/>
              </a:spcBef>
              <a:spcAft>
                <a:spcPts val="0"/>
              </a:spcAft>
              <a:buClr>
                <a:schemeClr val="dk1"/>
              </a:buClr>
              <a:buSzPts val="3200"/>
              <a:buNone/>
            </a:pPr>
            <a:r>
              <a:t/>
            </a:r>
            <a:endParaRPr/>
          </a:p>
        </p:txBody>
      </p:sp>
      <p:pic>
        <p:nvPicPr>
          <p:cNvPr descr="C:\Users\c3344\AppData\Local\Microsoft\Windows\Temporary Internet Files\Content.IE5\BXCKXXMC\blockpage[1].gif" id="183" name="Google Shape;183;p29"/>
          <p:cNvPicPr preferRelativeResize="0"/>
          <p:nvPr/>
        </p:nvPicPr>
        <p:blipFill rotWithShape="1">
          <a:blip r:embed="rId4">
            <a:alphaModFix/>
          </a:blip>
          <a:srcRect b="0" l="0" r="0" t="0"/>
          <a:stretch/>
        </p:blipFill>
        <p:spPr>
          <a:xfrm>
            <a:off x="4562475" y="2568178"/>
            <a:ext cx="19050" cy="7144"/>
          </a:xfrm>
          <a:prstGeom prst="rect">
            <a:avLst/>
          </a:prstGeom>
          <a:noFill/>
          <a:ln>
            <a:noFill/>
          </a:ln>
        </p:spPr>
      </p:pic>
      <p:pic>
        <p:nvPicPr>
          <p:cNvPr descr="C:\Users\c3344\AppData\Local\Microsoft\Windows\Temporary Internet Files\Content.IE5\431HJC6H\blockpage[1].gif" id="184" name="Google Shape;184;p29"/>
          <p:cNvPicPr preferRelativeResize="0"/>
          <p:nvPr/>
        </p:nvPicPr>
        <p:blipFill rotWithShape="1">
          <a:blip r:embed="rId4">
            <a:alphaModFix/>
          </a:blip>
          <a:srcRect b="0" l="0" r="0" t="0"/>
          <a:stretch/>
        </p:blipFill>
        <p:spPr>
          <a:xfrm>
            <a:off x="4562475" y="2568178"/>
            <a:ext cx="19050" cy="7144"/>
          </a:xfrm>
          <a:prstGeom prst="rect">
            <a:avLst/>
          </a:prstGeom>
          <a:noFill/>
          <a:ln>
            <a:noFill/>
          </a:ln>
        </p:spPr>
      </p:pic>
      <p:pic>
        <p:nvPicPr>
          <p:cNvPr descr="C:\Users\c3344\AppData\Local\Microsoft\Windows\Temporary Internet Files\Content.IE5\2G8HVMOL\blockpage[1].gif" id="185" name="Google Shape;185;p29"/>
          <p:cNvPicPr preferRelativeResize="0"/>
          <p:nvPr/>
        </p:nvPicPr>
        <p:blipFill rotWithShape="1">
          <a:blip r:embed="rId4">
            <a:alphaModFix/>
          </a:blip>
          <a:srcRect b="0" l="0" r="0" t="0"/>
          <a:stretch/>
        </p:blipFill>
        <p:spPr>
          <a:xfrm>
            <a:off x="4562475" y="2568178"/>
            <a:ext cx="19050" cy="7144"/>
          </a:xfrm>
          <a:prstGeom prst="rect">
            <a:avLst/>
          </a:prstGeom>
          <a:noFill/>
          <a:ln>
            <a:noFill/>
          </a:ln>
        </p:spPr>
      </p:pic>
      <p:pic>
        <p:nvPicPr>
          <p:cNvPr descr="C:\Users\c3344\AppData\Local\Microsoft\Windows\Temporary Internet Files\Content.IE5\V3F8M42R\blockpage[1].gif" id="186" name="Google Shape;186;p29"/>
          <p:cNvPicPr preferRelativeResize="0"/>
          <p:nvPr/>
        </p:nvPicPr>
        <p:blipFill rotWithShape="1">
          <a:blip r:embed="rId4">
            <a:alphaModFix/>
          </a:blip>
          <a:srcRect b="0" l="0" r="0" t="0"/>
          <a:stretch/>
        </p:blipFill>
        <p:spPr>
          <a:xfrm>
            <a:off x="4562475" y="2568178"/>
            <a:ext cx="19050" cy="7144"/>
          </a:xfrm>
          <a:prstGeom prst="rect">
            <a:avLst/>
          </a:prstGeom>
          <a:noFill/>
          <a:ln>
            <a:noFill/>
          </a:ln>
        </p:spPr>
      </p:pic>
      <p:sp>
        <p:nvSpPr>
          <p:cNvPr id="187" name="Google Shape;187;p29"/>
          <p:cNvSpPr txBox="1"/>
          <p:nvPr/>
        </p:nvSpPr>
        <p:spPr>
          <a:xfrm>
            <a:off x="4153350" y="309600"/>
            <a:ext cx="837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solidFill>
                <a:schemeClr val="lt1"/>
              </a:solidFill>
              <a:latin typeface="Calibri"/>
              <a:ea typeface="Calibri"/>
              <a:cs typeface="Calibri"/>
              <a:sym typeface="Calibri"/>
            </a:endParaRPr>
          </a:p>
        </p:txBody>
      </p:sp>
      <p:pic>
        <p:nvPicPr>
          <p:cNvPr id="188" name="Google Shape;188;p29"/>
          <p:cNvPicPr preferRelativeResize="0"/>
          <p:nvPr/>
        </p:nvPicPr>
        <p:blipFill>
          <a:blip r:embed="rId5">
            <a:alphaModFix/>
          </a:blip>
          <a:stretch>
            <a:fillRect/>
          </a:stretch>
        </p:blipFill>
        <p:spPr>
          <a:xfrm>
            <a:off x="6435725" y="1657350"/>
            <a:ext cx="2324467" cy="3181199"/>
          </a:xfrm>
          <a:prstGeom prst="rect">
            <a:avLst/>
          </a:prstGeom>
          <a:noFill/>
          <a:ln>
            <a:noFill/>
          </a:ln>
        </p:spPr>
      </p:pic>
      <p:pic>
        <p:nvPicPr>
          <p:cNvPr id="189" name="Google Shape;189;p29"/>
          <p:cNvPicPr preferRelativeResize="0"/>
          <p:nvPr/>
        </p:nvPicPr>
        <p:blipFill rotWithShape="1">
          <a:blip r:embed="rId6">
            <a:alphaModFix/>
          </a:blip>
          <a:srcRect b="0" l="0" r="72336" t="0"/>
          <a:stretch/>
        </p:blipFill>
        <p:spPr>
          <a:xfrm>
            <a:off x="1552600" y="205650"/>
            <a:ext cx="453400" cy="433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0"/>
          <p:cNvSpPr txBox="1"/>
          <p:nvPr>
            <p:ph type="title"/>
          </p:nvPr>
        </p:nvSpPr>
        <p:spPr>
          <a:xfrm>
            <a:off x="457200" y="800100"/>
            <a:ext cx="8229600" cy="857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
                <a:solidFill>
                  <a:srgbClr val="009999"/>
                </a:solidFill>
              </a:rPr>
              <a:t>The Need For More</a:t>
            </a:r>
            <a:endParaRPr>
              <a:solidFill>
                <a:srgbClr val="009999"/>
              </a:solidFill>
            </a:endParaRPr>
          </a:p>
        </p:txBody>
      </p:sp>
      <p:sp>
        <p:nvSpPr>
          <p:cNvPr id="196" name="Google Shape;196;p30"/>
          <p:cNvSpPr txBox="1"/>
          <p:nvPr>
            <p:ph idx="1" type="body"/>
          </p:nvPr>
        </p:nvSpPr>
        <p:spPr>
          <a:xfrm>
            <a:off x="457200" y="1657350"/>
            <a:ext cx="8229600" cy="1398300"/>
          </a:xfrm>
          <a:prstGeom prst="rect">
            <a:avLst/>
          </a:prstGeom>
          <a:noFill/>
          <a:ln>
            <a:noFill/>
          </a:ln>
        </p:spPr>
        <p:txBody>
          <a:bodyPr anchorCtr="0" anchor="t" bIns="45700" lIns="91425" spcFirstLastPara="1" rIns="91425" wrap="square" tIns="45700">
            <a:noAutofit/>
          </a:bodyPr>
          <a:lstStyle/>
          <a:p>
            <a:pPr indent="-342900" lvl="0" marL="342900" rtl="0" algn="l">
              <a:lnSpc>
                <a:spcPct val="115000"/>
              </a:lnSpc>
              <a:spcBef>
                <a:spcPts val="0"/>
              </a:spcBef>
              <a:spcAft>
                <a:spcPts val="0"/>
              </a:spcAft>
              <a:buClr>
                <a:srgbClr val="595959"/>
              </a:buClr>
              <a:buSzPts val="1800"/>
              <a:buChar char="❑"/>
            </a:pPr>
            <a:r>
              <a:rPr lang="en" sz="1800">
                <a:solidFill>
                  <a:srgbClr val="595959"/>
                </a:solidFill>
                <a:latin typeface="Arial"/>
                <a:ea typeface="Arial"/>
                <a:cs typeface="Arial"/>
                <a:sym typeface="Arial"/>
              </a:rPr>
              <a:t>GIS and project managers want to have quick feedback to see who and what type of errors are being made.   </a:t>
            </a:r>
            <a:endParaRPr sz="1800">
              <a:solidFill>
                <a:srgbClr val="595959"/>
              </a:solidFill>
              <a:latin typeface="Arial"/>
              <a:ea typeface="Arial"/>
              <a:cs typeface="Arial"/>
              <a:sym typeface="Arial"/>
            </a:endParaRPr>
          </a:p>
          <a:p>
            <a:pPr indent="-342900" lvl="0" marL="342900" rtl="0" algn="l">
              <a:lnSpc>
                <a:spcPct val="115000"/>
              </a:lnSpc>
              <a:spcBef>
                <a:spcPts val="0"/>
              </a:spcBef>
              <a:spcAft>
                <a:spcPts val="0"/>
              </a:spcAft>
              <a:buClr>
                <a:srgbClr val="595959"/>
              </a:buClr>
              <a:buSzPts val="1800"/>
              <a:buChar char="❑"/>
            </a:pPr>
            <a:r>
              <a:rPr lang="en" sz="1800">
                <a:solidFill>
                  <a:srgbClr val="595959"/>
                </a:solidFill>
                <a:latin typeface="Arial"/>
                <a:ea typeface="Arial"/>
                <a:cs typeface="Arial"/>
                <a:sym typeface="Arial"/>
              </a:rPr>
              <a:t>Dashboards that provide specific managerial tools to view errors were not previously </a:t>
            </a:r>
            <a:r>
              <a:rPr lang="en" sz="1800">
                <a:solidFill>
                  <a:srgbClr val="595959"/>
                </a:solidFill>
                <a:latin typeface="Arial"/>
                <a:ea typeface="Arial"/>
                <a:cs typeface="Arial"/>
                <a:sym typeface="Arial"/>
              </a:rPr>
              <a:t>available</a:t>
            </a:r>
            <a:r>
              <a:rPr lang="en" sz="1800">
                <a:solidFill>
                  <a:srgbClr val="595959"/>
                </a:solidFill>
                <a:latin typeface="Arial"/>
                <a:ea typeface="Arial"/>
                <a:cs typeface="Arial"/>
                <a:sym typeface="Arial"/>
              </a:rPr>
              <a:t> to ADOT</a:t>
            </a:r>
            <a:endParaRPr sz="1800">
              <a:solidFill>
                <a:srgbClr val="595959"/>
              </a:solidFill>
              <a:latin typeface="Arial"/>
              <a:ea typeface="Arial"/>
              <a:cs typeface="Arial"/>
              <a:sym typeface="Arial"/>
            </a:endParaRPr>
          </a:p>
          <a:p>
            <a:pPr indent="-190500" lvl="0" marL="342900" rtl="0" algn="l">
              <a:spcBef>
                <a:spcPts val="1200"/>
              </a:spcBef>
              <a:spcAft>
                <a:spcPts val="0"/>
              </a:spcAft>
              <a:buClr>
                <a:schemeClr val="dk1"/>
              </a:buClr>
              <a:buSzPts val="2400"/>
              <a:buFont typeface="Noto Sans Symbols"/>
              <a:buNone/>
            </a:pPr>
            <a:r>
              <a:t/>
            </a:r>
            <a:endParaRPr sz="2400"/>
          </a:p>
          <a:p>
            <a:pPr indent="-190500" lvl="0" marL="342900" rtl="0" algn="l">
              <a:spcBef>
                <a:spcPts val="480"/>
              </a:spcBef>
              <a:spcAft>
                <a:spcPts val="0"/>
              </a:spcAft>
              <a:buClr>
                <a:schemeClr val="dk1"/>
              </a:buClr>
              <a:buSzPts val="2400"/>
              <a:buFont typeface="Noto Sans Symbols"/>
              <a:buNone/>
            </a:pPr>
            <a:r>
              <a:t/>
            </a:r>
            <a:endParaRPr sz="2400"/>
          </a:p>
          <a:p>
            <a:pPr indent="-241300" lvl="0" marL="342900" rtl="0" algn="l">
              <a:spcBef>
                <a:spcPts val="320"/>
              </a:spcBef>
              <a:spcAft>
                <a:spcPts val="0"/>
              </a:spcAft>
              <a:buClr>
                <a:schemeClr val="dk1"/>
              </a:buClr>
              <a:buSzPts val="1600"/>
              <a:buNone/>
            </a:pPr>
            <a:r>
              <a:t/>
            </a:r>
            <a:endParaRPr sz="1600"/>
          </a:p>
          <a:p>
            <a:pPr indent="-190500" lvl="0" marL="342900" rtl="0" algn="l">
              <a:spcBef>
                <a:spcPts val="480"/>
              </a:spcBef>
              <a:spcAft>
                <a:spcPts val="0"/>
              </a:spcAft>
              <a:buClr>
                <a:schemeClr val="dk1"/>
              </a:buClr>
              <a:buSzPts val="2400"/>
              <a:buNone/>
            </a:pPr>
            <a:r>
              <a:t/>
            </a:r>
            <a:endParaRPr sz="2400"/>
          </a:p>
          <a:p>
            <a:pPr indent="-184150" lvl="0" marL="342900" rtl="0" algn="l">
              <a:spcBef>
                <a:spcPts val="500"/>
              </a:spcBef>
              <a:spcAft>
                <a:spcPts val="0"/>
              </a:spcAft>
              <a:buClr>
                <a:schemeClr val="dk1"/>
              </a:buClr>
              <a:buSzPts val="2500"/>
              <a:buFont typeface="Noto Sans Symbols"/>
              <a:buNone/>
            </a:pPr>
            <a:r>
              <a:t/>
            </a:r>
            <a:endParaRPr sz="2500"/>
          </a:p>
          <a:p>
            <a:pPr indent="0" lvl="1" marL="365760" rtl="0" algn="l">
              <a:spcBef>
                <a:spcPts val="400"/>
              </a:spcBef>
              <a:spcAft>
                <a:spcPts val="0"/>
              </a:spcAft>
              <a:buClr>
                <a:schemeClr val="dk1"/>
              </a:buClr>
              <a:buSzPts val="2000"/>
              <a:buNone/>
            </a:pPr>
            <a:r>
              <a:t/>
            </a:r>
            <a:endParaRPr sz="2000"/>
          </a:p>
          <a:p>
            <a:pPr indent="-158750" lvl="1" marL="651510" rtl="0" algn="l">
              <a:spcBef>
                <a:spcPts val="400"/>
              </a:spcBef>
              <a:spcAft>
                <a:spcPts val="0"/>
              </a:spcAft>
              <a:buClr>
                <a:schemeClr val="dk1"/>
              </a:buClr>
              <a:buSzPts val="2000"/>
              <a:buFont typeface="Noto Sans Symbols"/>
              <a:buNone/>
            </a:pPr>
            <a:r>
              <a:t/>
            </a:r>
            <a:endParaRPr sz="2000"/>
          </a:p>
          <a:p>
            <a:pPr indent="-165100" lvl="1" marL="651510" rtl="0" algn="l">
              <a:spcBef>
                <a:spcPts val="380"/>
              </a:spcBef>
              <a:spcAft>
                <a:spcPts val="0"/>
              </a:spcAft>
              <a:buClr>
                <a:schemeClr val="dk1"/>
              </a:buClr>
              <a:buSzPts val="1900"/>
              <a:buFont typeface="Noto Sans Symbols"/>
              <a:buNone/>
            </a:pPr>
            <a:r>
              <a:t/>
            </a:r>
            <a:endParaRPr sz="1900"/>
          </a:p>
          <a:p>
            <a:pPr indent="-139700" lvl="0" marL="342900" rtl="0" algn="l">
              <a:spcBef>
                <a:spcPts val="640"/>
              </a:spcBef>
              <a:spcAft>
                <a:spcPts val="0"/>
              </a:spcAft>
              <a:buClr>
                <a:schemeClr val="dk1"/>
              </a:buClr>
              <a:buSzPts val="3200"/>
              <a:buNone/>
            </a:pPr>
            <a:r>
              <a:t/>
            </a:r>
            <a:endParaRPr/>
          </a:p>
        </p:txBody>
      </p:sp>
      <p:pic>
        <p:nvPicPr>
          <p:cNvPr descr="C:\Users\c3344\AppData\Local\Microsoft\Windows\Temporary Internet Files\Content.IE5\BXCKXXMC\blockpage[1].gif" id="197" name="Google Shape;197;p30"/>
          <p:cNvPicPr preferRelativeResize="0"/>
          <p:nvPr/>
        </p:nvPicPr>
        <p:blipFill rotWithShape="1">
          <a:blip r:embed="rId4">
            <a:alphaModFix/>
          </a:blip>
          <a:srcRect b="0" l="0" r="0" t="0"/>
          <a:stretch/>
        </p:blipFill>
        <p:spPr>
          <a:xfrm>
            <a:off x="4562475" y="2568178"/>
            <a:ext cx="19050" cy="7144"/>
          </a:xfrm>
          <a:prstGeom prst="rect">
            <a:avLst/>
          </a:prstGeom>
          <a:noFill/>
          <a:ln>
            <a:noFill/>
          </a:ln>
        </p:spPr>
      </p:pic>
      <p:pic>
        <p:nvPicPr>
          <p:cNvPr descr="C:\Users\c3344\AppData\Local\Microsoft\Windows\Temporary Internet Files\Content.IE5\431HJC6H\blockpage[1].gif" id="198" name="Google Shape;198;p30"/>
          <p:cNvPicPr preferRelativeResize="0"/>
          <p:nvPr/>
        </p:nvPicPr>
        <p:blipFill rotWithShape="1">
          <a:blip r:embed="rId4">
            <a:alphaModFix/>
          </a:blip>
          <a:srcRect b="0" l="0" r="0" t="0"/>
          <a:stretch/>
        </p:blipFill>
        <p:spPr>
          <a:xfrm>
            <a:off x="4562475" y="2568178"/>
            <a:ext cx="19050" cy="7144"/>
          </a:xfrm>
          <a:prstGeom prst="rect">
            <a:avLst/>
          </a:prstGeom>
          <a:noFill/>
          <a:ln>
            <a:noFill/>
          </a:ln>
        </p:spPr>
      </p:pic>
      <p:pic>
        <p:nvPicPr>
          <p:cNvPr descr="C:\Users\c3344\AppData\Local\Microsoft\Windows\Temporary Internet Files\Content.IE5\2G8HVMOL\blockpage[1].gif" id="199" name="Google Shape;199;p30"/>
          <p:cNvPicPr preferRelativeResize="0"/>
          <p:nvPr/>
        </p:nvPicPr>
        <p:blipFill rotWithShape="1">
          <a:blip r:embed="rId4">
            <a:alphaModFix/>
          </a:blip>
          <a:srcRect b="0" l="0" r="0" t="0"/>
          <a:stretch/>
        </p:blipFill>
        <p:spPr>
          <a:xfrm>
            <a:off x="4562475" y="2568178"/>
            <a:ext cx="19050" cy="7144"/>
          </a:xfrm>
          <a:prstGeom prst="rect">
            <a:avLst/>
          </a:prstGeom>
          <a:noFill/>
          <a:ln>
            <a:noFill/>
          </a:ln>
        </p:spPr>
      </p:pic>
      <p:pic>
        <p:nvPicPr>
          <p:cNvPr descr="C:\Users\c3344\AppData\Local\Microsoft\Windows\Temporary Internet Files\Content.IE5\V3F8M42R\blockpage[1].gif" id="200" name="Google Shape;200;p30"/>
          <p:cNvPicPr preferRelativeResize="0"/>
          <p:nvPr/>
        </p:nvPicPr>
        <p:blipFill rotWithShape="1">
          <a:blip r:embed="rId4">
            <a:alphaModFix/>
          </a:blip>
          <a:srcRect b="0" l="0" r="0" t="0"/>
          <a:stretch/>
        </p:blipFill>
        <p:spPr>
          <a:xfrm>
            <a:off x="4562475" y="2568178"/>
            <a:ext cx="19050" cy="7144"/>
          </a:xfrm>
          <a:prstGeom prst="rect">
            <a:avLst/>
          </a:prstGeom>
          <a:noFill/>
          <a:ln>
            <a:noFill/>
          </a:ln>
        </p:spPr>
      </p:pic>
      <p:sp>
        <p:nvSpPr>
          <p:cNvPr id="201" name="Google Shape;201;p30"/>
          <p:cNvSpPr txBox="1"/>
          <p:nvPr/>
        </p:nvSpPr>
        <p:spPr>
          <a:xfrm>
            <a:off x="4153350" y="309600"/>
            <a:ext cx="837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solidFill>
                <a:schemeClr val="lt1"/>
              </a:solidFill>
              <a:latin typeface="Calibri"/>
              <a:ea typeface="Calibri"/>
              <a:cs typeface="Calibri"/>
              <a:sym typeface="Calibri"/>
            </a:endParaRPr>
          </a:p>
        </p:txBody>
      </p:sp>
      <p:pic>
        <p:nvPicPr>
          <p:cNvPr id="202" name="Google Shape;202;p30"/>
          <p:cNvPicPr preferRelativeResize="0"/>
          <p:nvPr/>
        </p:nvPicPr>
        <p:blipFill>
          <a:blip r:embed="rId5">
            <a:alphaModFix/>
          </a:blip>
          <a:stretch>
            <a:fillRect/>
          </a:stretch>
        </p:blipFill>
        <p:spPr>
          <a:xfrm>
            <a:off x="5297275" y="3133400"/>
            <a:ext cx="3389526" cy="1694749"/>
          </a:xfrm>
          <a:prstGeom prst="rect">
            <a:avLst/>
          </a:prstGeom>
          <a:noFill/>
          <a:ln>
            <a:noFill/>
          </a:ln>
        </p:spPr>
      </p:pic>
      <p:sp>
        <p:nvSpPr>
          <p:cNvPr id="203" name="Google Shape;203;p30"/>
          <p:cNvSpPr txBox="1"/>
          <p:nvPr>
            <p:ph idx="1" type="body"/>
          </p:nvPr>
        </p:nvSpPr>
        <p:spPr>
          <a:xfrm>
            <a:off x="457200" y="2951675"/>
            <a:ext cx="4622400" cy="1772400"/>
          </a:xfrm>
          <a:prstGeom prst="rect">
            <a:avLst/>
          </a:prstGeom>
          <a:noFill/>
          <a:ln>
            <a:noFill/>
          </a:ln>
        </p:spPr>
        <p:txBody>
          <a:bodyPr anchorCtr="0" anchor="t" bIns="45700" lIns="91425" spcFirstLastPara="1" rIns="91425" wrap="square" tIns="45700">
            <a:noAutofit/>
          </a:bodyPr>
          <a:lstStyle/>
          <a:p>
            <a:pPr indent="-342900" lvl="0" marL="342900" rtl="0" algn="l">
              <a:lnSpc>
                <a:spcPct val="115000"/>
              </a:lnSpc>
              <a:spcBef>
                <a:spcPts val="0"/>
              </a:spcBef>
              <a:spcAft>
                <a:spcPts val="0"/>
              </a:spcAft>
              <a:buClr>
                <a:srgbClr val="595959"/>
              </a:buClr>
              <a:buSzPts val="1800"/>
              <a:buChar char="❑"/>
            </a:pPr>
            <a:r>
              <a:rPr lang="en" sz="1800">
                <a:solidFill>
                  <a:srgbClr val="595959"/>
                </a:solidFill>
                <a:latin typeface="Arial"/>
                <a:ea typeface="Arial"/>
                <a:cs typeface="Arial"/>
                <a:sym typeface="Arial"/>
              </a:rPr>
              <a:t>Having a checklist of errors with the types of errors and locations for GIS t</a:t>
            </a:r>
            <a:r>
              <a:rPr lang="en" sz="1800">
                <a:solidFill>
                  <a:srgbClr val="595959"/>
                </a:solidFill>
                <a:latin typeface="Arial"/>
                <a:ea typeface="Arial"/>
                <a:cs typeface="Arial"/>
                <a:sym typeface="Arial"/>
              </a:rPr>
              <a:t>echnicians</a:t>
            </a:r>
            <a:r>
              <a:rPr lang="en" sz="1800">
                <a:solidFill>
                  <a:srgbClr val="595959"/>
                </a:solidFill>
                <a:latin typeface="Arial"/>
                <a:ea typeface="Arial"/>
                <a:cs typeface="Arial"/>
                <a:sym typeface="Arial"/>
              </a:rPr>
              <a:t>/analysts to use while conducting data corrections would help efficiency</a:t>
            </a:r>
            <a:endParaRPr sz="1800">
              <a:solidFill>
                <a:srgbClr val="595959"/>
              </a:solidFill>
              <a:latin typeface="Arial"/>
              <a:ea typeface="Arial"/>
              <a:cs typeface="Arial"/>
              <a:sym typeface="Arial"/>
            </a:endParaRPr>
          </a:p>
          <a:p>
            <a:pPr indent="-190500" lvl="0" marL="342900" rtl="0" algn="l">
              <a:spcBef>
                <a:spcPts val="1200"/>
              </a:spcBef>
              <a:spcAft>
                <a:spcPts val="0"/>
              </a:spcAft>
              <a:buClr>
                <a:schemeClr val="dk1"/>
              </a:buClr>
              <a:buSzPts val="2400"/>
              <a:buFont typeface="Noto Sans Symbols"/>
              <a:buNone/>
            </a:pPr>
            <a:r>
              <a:t/>
            </a:r>
            <a:endParaRPr sz="2400"/>
          </a:p>
          <a:p>
            <a:pPr indent="-190500" lvl="0" marL="342900" rtl="0" algn="l">
              <a:spcBef>
                <a:spcPts val="480"/>
              </a:spcBef>
              <a:spcAft>
                <a:spcPts val="0"/>
              </a:spcAft>
              <a:buClr>
                <a:schemeClr val="dk1"/>
              </a:buClr>
              <a:buSzPts val="2400"/>
              <a:buFont typeface="Noto Sans Symbols"/>
              <a:buNone/>
            </a:pPr>
            <a:r>
              <a:t/>
            </a:r>
            <a:endParaRPr sz="2400"/>
          </a:p>
          <a:p>
            <a:pPr indent="-241300" lvl="0" marL="342900" rtl="0" algn="l">
              <a:spcBef>
                <a:spcPts val="320"/>
              </a:spcBef>
              <a:spcAft>
                <a:spcPts val="0"/>
              </a:spcAft>
              <a:buClr>
                <a:schemeClr val="dk1"/>
              </a:buClr>
              <a:buSzPts val="1600"/>
              <a:buNone/>
            </a:pPr>
            <a:r>
              <a:t/>
            </a:r>
            <a:endParaRPr sz="1600"/>
          </a:p>
          <a:p>
            <a:pPr indent="-190500" lvl="0" marL="342900" rtl="0" algn="l">
              <a:spcBef>
                <a:spcPts val="480"/>
              </a:spcBef>
              <a:spcAft>
                <a:spcPts val="0"/>
              </a:spcAft>
              <a:buClr>
                <a:schemeClr val="dk1"/>
              </a:buClr>
              <a:buSzPts val="2400"/>
              <a:buNone/>
            </a:pPr>
            <a:r>
              <a:t/>
            </a:r>
            <a:endParaRPr sz="2400"/>
          </a:p>
          <a:p>
            <a:pPr indent="-184150" lvl="0" marL="342900" rtl="0" algn="l">
              <a:spcBef>
                <a:spcPts val="500"/>
              </a:spcBef>
              <a:spcAft>
                <a:spcPts val="0"/>
              </a:spcAft>
              <a:buClr>
                <a:schemeClr val="dk1"/>
              </a:buClr>
              <a:buSzPts val="2500"/>
              <a:buFont typeface="Noto Sans Symbols"/>
              <a:buNone/>
            </a:pPr>
            <a:r>
              <a:t/>
            </a:r>
            <a:endParaRPr sz="2500"/>
          </a:p>
          <a:p>
            <a:pPr indent="0" lvl="1" marL="365760" rtl="0" algn="l">
              <a:spcBef>
                <a:spcPts val="400"/>
              </a:spcBef>
              <a:spcAft>
                <a:spcPts val="0"/>
              </a:spcAft>
              <a:buClr>
                <a:schemeClr val="dk1"/>
              </a:buClr>
              <a:buSzPts val="2000"/>
              <a:buNone/>
            </a:pPr>
            <a:r>
              <a:t/>
            </a:r>
            <a:endParaRPr sz="2000"/>
          </a:p>
          <a:p>
            <a:pPr indent="-158750" lvl="1" marL="651510" rtl="0" algn="l">
              <a:spcBef>
                <a:spcPts val="400"/>
              </a:spcBef>
              <a:spcAft>
                <a:spcPts val="0"/>
              </a:spcAft>
              <a:buClr>
                <a:schemeClr val="dk1"/>
              </a:buClr>
              <a:buSzPts val="2000"/>
              <a:buFont typeface="Noto Sans Symbols"/>
              <a:buNone/>
            </a:pPr>
            <a:r>
              <a:t/>
            </a:r>
            <a:endParaRPr sz="2000"/>
          </a:p>
          <a:p>
            <a:pPr indent="-165100" lvl="1" marL="651510" rtl="0" algn="l">
              <a:spcBef>
                <a:spcPts val="380"/>
              </a:spcBef>
              <a:spcAft>
                <a:spcPts val="0"/>
              </a:spcAft>
              <a:buClr>
                <a:schemeClr val="dk1"/>
              </a:buClr>
              <a:buSzPts val="1900"/>
              <a:buFont typeface="Noto Sans Symbols"/>
              <a:buNone/>
            </a:pPr>
            <a:r>
              <a:t/>
            </a:r>
            <a:endParaRPr sz="1900"/>
          </a:p>
          <a:p>
            <a:pPr indent="-139700" lvl="0" marL="342900" rtl="0" algn="l">
              <a:spcBef>
                <a:spcPts val="640"/>
              </a:spcBef>
              <a:spcAft>
                <a:spcPts val="0"/>
              </a:spcAft>
              <a:buClr>
                <a:schemeClr val="dk1"/>
              </a:buClr>
              <a:buSzPts val="3200"/>
              <a:buNone/>
            </a:pPr>
            <a:r>
              <a:t/>
            </a:r>
            <a:endParaRPr/>
          </a:p>
        </p:txBody>
      </p:sp>
      <p:pic>
        <p:nvPicPr>
          <p:cNvPr id="204" name="Google Shape;204;p30"/>
          <p:cNvPicPr preferRelativeResize="0"/>
          <p:nvPr/>
        </p:nvPicPr>
        <p:blipFill rotWithShape="1">
          <a:blip r:embed="rId6">
            <a:alphaModFix/>
          </a:blip>
          <a:srcRect b="0" l="0" r="72336" t="0"/>
          <a:stretch/>
        </p:blipFill>
        <p:spPr>
          <a:xfrm>
            <a:off x="1552600" y="205650"/>
            <a:ext cx="453400" cy="433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grpSp>
        <p:nvGrpSpPr>
          <p:cNvPr id="209" name="Google Shape;209;p31"/>
          <p:cNvGrpSpPr/>
          <p:nvPr/>
        </p:nvGrpSpPr>
        <p:grpSpPr>
          <a:xfrm>
            <a:off x="2938223" y="3226664"/>
            <a:ext cx="6066703" cy="1778145"/>
            <a:chOff x="3838425" y="1531775"/>
            <a:chExt cx="5198100" cy="1372025"/>
          </a:xfrm>
        </p:grpSpPr>
        <p:pic>
          <p:nvPicPr>
            <p:cNvPr id="210" name="Google Shape;210;p31"/>
            <p:cNvPicPr preferRelativeResize="0"/>
            <p:nvPr/>
          </p:nvPicPr>
          <p:blipFill rotWithShape="1">
            <a:blip r:embed="rId3">
              <a:alphaModFix/>
            </a:blip>
            <a:srcRect b="0" l="16119" r="28470" t="0"/>
            <a:stretch/>
          </p:blipFill>
          <p:spPr>
            <a:xfrm>
              <a:off x="3838425" y="1531775"/>
              <a:ext cx="5198100" cy="1372025"/>
            </a:xfrm>
            <a:prstGeom prst="rect">
              <a:avLst/>
            </a:prstGeom>
            <a:noFill/>
            <a:ln>
              <a:noFill/>
            </a:ln>
            <a:effectLst>
              <a:outerShdw blurRad="57150" rotWithShape="0" algn="bl" dir="5400000" dist="19050">
                <a:srgbClr val="000000">
                  <a:alpha val="50000"/>
                </a:srgbClr>
              </a:outerShdw>
            </a:effectLst>
          </p:spPr>
        </p:pic>
        <p:sp>
          <p:nvSpPr>
            <p:cNvPr id="211" name="Google Shape;211;p31"/>
            <p:cNvSpPr/>
            <p:nvPr/>
          </p:nvSpPr>
          <p:spPr>
            <a:xfrm>
              <a:off x="5966800" y="1731475"/>
              <a:ext cx="254700" cy="4203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1"/>
            <p:cNvSpPr/>
            <p:nvPr/>
          </p:nvSpPr>
          <p:spPr>
            <a:xfrm>
              <a:off x="6348350" y="1731475"/>
              <a:ext cx="254700" cy="4203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1"/>
            <p:cNvSpPr txBox="1"/>
            <p:nvPr/>
          </p:nvSpPr>
          <p:spPr>
            <a:xfrm>
              <a:off x="4532400" y="1816350"/>
              <a:ext cx="1352700" cy="308700"/>
            </a:xfrm>
            <a:prstGeom prst="rect">
              <a:avLst/>
            </a:prstGeom>
            <a:solidFill>
              <a:schemeClr val="accent1"/>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Calibri"/>
                  <a:ea typeface="Calibri"/>
                  <a:cs typeface="Calibri"/>
                  <a:sym typeface="Calibri"/>
                </a:rPr>
                <a:t>Overlapping Events</a:t>
              </a:r>
              <a:endParaRPr>
                <a:solidFill>
                  <a:schemeClr val="lt2"/>
                </a:solidFill>
                <a:latin typeface="Calibri"/>
                <a:ea typeface="Calibri"/>
                <a:cs typeface="Calibri"/>
                <a:sym typeface="Calibri"/>
              </a:endParaRPr>
            </a:p>
          </p:txBody>
        </p:sp>
      </p:grpSp>
      <p:sp>
        <p:nvSpPr>
          <p:cNvPr id="214" name="Google Shape;214;p31"/>
          <p:cNvSpPr txBox="1"/>
          <p:nvPr>
            <p:ph type="title"/>
          </p:nvPr>
        </p:nvSpPr>
        <p:spPr>
          <a:xfrm>
            <a:off x="236825" y="738775"/>
            <a:ext cx="8355600" cy="857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9999"/>
              </a:buClr>
              <a:buSzPts val="4000"/>
              <a:buFont typeface="Calibri"/>
              <a:buNone/>
            </a:pPr>
            <a:r>
              <a:rPr lang="en" sz="3400">
                <a:solidFill>
                  <a:srgbClr val="009999"/>
                </a:solidFill>
              </a:rPr>
              <a:t>ADOT </a:t>
            </a:r>
            <a:r>
              <a:rPr lang="en" sz="3400">
                <a:solidFill>
                  <a:srgbClr val="009999"/>
                </a:solidFill>
              </a:rPr>
              <a:t>Data Quality Control Process in RnH</a:t>
            </a:r>
            <a:endParaRPr sz="3800">
              <a:solidFill>
                <a:srgbClr val="009999"/>
              </a:solidFill>
            </a:endParaRPr>
          </a:p>
        </p:txBody>
      </p:sp>
      <p:sp>
        <p:nvSpPr>
          <p:cNvPr id="215" name="Google Shape;215;p31"/>
          <p:cNvSpPr txBox="1"/>
          <p:nvPr>
            <p:ph idx="1" type="body"/>
          </p:nvPr>
        </p:nvSpPr>
        <p:spPr>
          <a:xfrm>
            <a:off x="362675" y="1439100"/>
            <a:ext cx="8229600" cy="1778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1800"/>
              <a:t>Before Dashboard Development</a:t>
            </a:r>
            <a:endParaRPr sz="1800"/>
          </a:p>
          <a:p>
            <a:pPr indent="-260350" lvl="0" marL="342900" rtl="0" algn="l">
              <a:spcBef>
                <a:spcPts val="0"/>
              </a:spcBef>
              <a:spcAft>
                <a:spcPts val="0"/>
              </a:spcAft>
              <a:buSzPts val="1900"/>
              <a:buChar char="▪"/>
            </a:pPr>
            <a:r>
              <a:rPr lang="en" sz="1800"/>
              <a:t>Manual data quality control process only done when needed or when specific errors found</a:t>
            </a:r>
            <a:endParaRPr sz="1800"/>
          </a:p>
          <a:p>
            <a:pPr indent="-260350" lvl="0" marL="342900" rtl="0" algn="l">
              <a:spcBef>
                <a:spcPts val="0"/>
              </a:spcBef>
              <a:spcAft>
                <a:spcPts val="0"/>
              </a:spcAft>
              <a:buSzPts val="1900"/>
              <a:buChar char="▪"/>
            </a:pPr>
            <a:r>
              <a:rPr lang="en" sz="1800"/>
              <a:t>Data bugs proceed in data easily</a:t>
            </a:r>
            <a:endParaRPr sz="1800"/>
          </a:p>
          <a:p>
            <a:pPr indent="-260350" lvl="0" marL="342900" rtl="0" algn="l">
              <a:spcBef>
                <a:spcPts val="0"/>
              </a:spcBef>
              <a:spcAft>
                <a:spcPts val="0"/>
              </a:spcAft>
              <a:buSzPts val="1900"/>
              <a:buChar char="▪"/>
            </a:pPr>
            <a:r>
              <a:rPr lang="en" sz="1800"/>
              <a:t>No automated processes</a:t>
            </a:r>
            <a:endParaRPr sz="1800"/>
          </a:p>
          <a:p>
            <a:pPr indent="-254000" lvl="0" marL="342900" rtl="0" algn="l">
              <a:spcBef>
                <a:spcPts val="0"/>
              </a:spcBef>
              <a:spcAft>
                <a:spcPts val="0"/>
              </a:spcAft>
              <a:buSzPts val="1800"/>
              <a:buChar char="▪"/>
            </a:pPr>
            <a:r>
              <a:rPr lang="en" sz="1800"/>
              <a:t>No standard QC rules in place</a:t>
            </a:r>
            <a:endParaRPr sz="2100"/>
          </a:p>
        </p:txBody>
      </p:sp>
      <p:sp>
        <p:nvSpPr>
          <p:cNvPr id="216" name="Google Shape;216;p31"/>
          <p:cNvSpPr txBox="1"/>
          <p:nvPr/>
        </p:nvSpPr>
        <p:spPr>
          <a:xfrm>
            <a:off x="4153350" y="309600"/>
            <a:ext cx="837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solidFill>
                <a:schemeClr val="lt1"/>
              </a:solidFill>
              <a:latin typeface="Calibri"/>
              <a:ea typeface="Calibri"/>
              <a:cs typeface="Calibri"/>
              <a:sym typeface="Calibri"/>
            </a:endParaRPr>
          </a:p>
        </p:txBody>
      </p:sp>
      <p:pic>
        <p:nvPicPr>
          <p:cNvPr id="217" name="Google Shape;217;p31"/>
          <p:cNvPicPr preferRelativeResize="0"/>
          <p:nvPr/>
        </p:nvPicPr>
        <p:blipFill rotWithShape="1">
          <a:blip r:embed="rId4">
            <a:alphaModFix/>
          </a:blip>
          <a:srcRect b="0" l="0" r="72336" t="0"/>
          <a:stretch/>
        </p:blipFill>
        <p:spPr>
          <a:xfrm>
            <a:off x="1552600" y="205650"/>
            <a:ext cx="453400" cy="433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2"/>
          <p:cNvSpPr txBox="1"/>
          <p:nvPr>
            <p:ph type="title"/>
          </p:nvPr>
        </p:nvSpPr>
        <p:spPr>
          <a:xfrm>
            <a:off x="362675" y="1154500"/>
            <a:ext cx="8436900" cy="441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9999"/>
              </a:buClr>
              <a:buSzPts val="4000"/>
              <a:buFont typeface="Calibri"/>
              <a:buNone/>
            </a:pPr>
            <a:r>
              <a:rPr lang="en" sz="3400">
                <a:solidFill>
                  <a:srgbClr val="009999"/>
                </a:solidFill>
              </a:rPr>
              <a:t>ADOT </a:t>
            </a:r>
            <a:r>
              <a:rPr lang="en" sz="3400">
                <a:solidFill>
                  <a:srgbClr val="009999"/>
                </a:solidFill>
              </a:rPr>
              <a:t>Data Quality Control Process in RnH</a:t>
            </a:r>
            <a:endParaRPr sz="3800">
              <a:solidFill>
                <a:srgbClr val="009999"/>
              </a:solidFill>
            </a:endParaRPr>
          </a:p>
          <a:p>
            <a:pPr indent="0" lvl="0" marL="0" rtl="0" algn="l">
              <a:spcBef>
                <a:spcPts val="0"/>
              </a:spcBef>
              <a:spcAft>
                <a:spcPts val="0"/>
              </a:spcAft>
              <a:buClr>
                <a:srgbClr val="009999"/>
              </a:buClr>
              <a:buSzPts val="4000"/>
              <a:buFont typeface="Calibri"/>
              <a:buNone/>
            </a:pPr>
            <a:r>
              <a:t/>
            </a:r>
            <a:endParaRPr b="1" sz="4000">
              <a:solidFill>
                <a:srgbClr val="009999"/>
              </a:solidFill>
            </a:endParaRPr>
          </a:p>
        </p:txBody>
      </p:sp>
      <p:sp>
        <p:nvSpPr>
          <p:cNvPr id="223" name="Google Shape;223;p32"/>
          <p:cNvSpPr txBox="1"/>
          <p:nvPr>
            <p:ph idx="1" type="body"/>
          </p:nvPr>
        </p:nvSpPr>
        <p:spPr>
          <a:xfrm>
            <a:off x="362675" y="1424300"/>
            <a:ext cx="5520900" cy="2934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1800"/>
              <a:t>After Dashboard Development (Tableau)</a:t>
            </a:r>
            <a:endParaRPr sz="1800"/>
          </a:p>
          <a:p>
            <a:pPr indent="-342900" lvl="0" marL="342900" rtl="0" algn="l">
              <a:spcBef>
                <a:spcPts val="0"/>
              </a:spcBef>
              <a:spcAft>
                <a:spcPts val="0"/>
              </a:spcAft>
              <a:buSzPts val="1800"/>
              <a:buChar char="▪"/>
            </a:pPr>
            <a:r>
              <a:rPr lang="en" sz="1800"/>
              <a:t>Managers can review data bugs real time</a:t>
            </a:r>
            <a:endParaRPr sz="1800"/>
          </a:p>
          <a:p>
            <a:pPr indent="-342900" lvl="0" marL="342900" rtl="0" algn="l">
              <a:spcBef>
                <a:spcPts val="0"/>
              </a:spcBef>
              <a:spcAft>
                <a:spcPts val="0"/>
              </a:spcAft>
              <a:buSzPts val="1800"/>
              <a:buChar char="▪"/>
            </a:pPr>
            <a:r>
              <a:rPr lang="en" sz="1800"/>
              <a:t>Automated processes to find and catch data bugs</a:t>
            </a:r>
            <a:endParaRPr sz="1800"/>
          </a:p>
          <a:p>
            <a:pPr indent="-342900" lvl="0" marL="342900" rtl="0" algn="l">
              <a:spcBef>
                <a:spcPts val="0"/>
              </a:spcBef>
              <a:spcAft>
                <a:spcPts val="0"/>
              </a:spcAft>
              <a:buSzPts val="1800"/>
              <a:buChar char="▪"/>
            </a:pPr>
            <a:r>
              <a:rPr lang="en" sz="1800"/>
              <a:t>Prioritize data issues to tackle high order items</a:t>
            </a:r>
            <a:endParaRPr sz="1800"/>
          </a:p>
          <a:p>
            <a:pPr indent="-342900" lvl="0" marL="342900" rtl="0" algn="l">
              <a:spcBef>
                <a:spcPts val="0"/>
              </a:spcBef>
              <a:spcAft>
                <a:spcPts val="0"/>
              </a:spcAft>
              <a:buSzPts val="1800"/>
              <a:buChar char="▪"/>
            </a:pPr>
            <a:r>
              <a:rPr lang="en" sz="1800"/>
              <a:t>Transitioned from Tableau to Google Data Studio</a:t>
            </a:r>
            <a:endParaRPr sz="1800"/>
          </a:p>
          <a:p>
            <a:pPr indent="0" lvl="0" marL="342900" rtl="0" algn="l">
              <a:spcBef>
                <a:spcPts val="0"/>
              </a:spcBef>
              <a:spcAft>
                <a:spcPts val="0"/>
              </a:spcAft>
              <a:buNone/>
            </a:pPr>
            <a:r>
              <a:t/>
            </a:r>
            <a:endParaRPr sz="1800"/>
          </a:p>
          <a:p>
            <a:pPr indent="0" lvl="0" marL="0" rtl="0" algn="l">
              <a:spcBef>
                <a:spcPts val="0"/>
              </a:spcBef>
              <a:spcAft>
                <a:spcPts val="0"/>
              </a:spcAft>
              <a:buNone/>
            </a:pPr>
            <a:r>
              <a:t/>
            </a:r>
            <a:endParaRPr sz="2100"/>
          </a:p>
          <a:p>
            <a:pPr indent="0" lvl="0" marL="0" rtl="0" algn="l">
              <a:spcBef>
                <a:spcPts val="0"/>
              </a:spcBef>
              <a:spcAft>
                <a:spcPts val="0"/>
              </a:spcAft>
              <a:buNone/>
            </a:pPr>
            <a:r>
              <a:t/>
            </a:r>
            <a:endParaRPr sz="2100"/>
          </a:p>
        </p:txBody>
      </p:sp>
      <p:pic>
        <p:nvPicPr>
          <p:cNvPr id="224" name="Google Shape;224;p32"/>
          <p:cNvPicPr preferRelativeResize="0"/>
          <p:nvPr/>
        </p:nvPicPr>
        <p:blipFill>
          <a:blip r:embed="rId3">
            <a:alphaModFix/>
          </a:blip>
          <a:stretch>
            <a:fillRect/>
          </a:stretch>
        </p:blipFill>
        <p:spPr>
          <a:xfrm>
            <a:off x="4395450" y="2914564"/>
            <a:ext cx="4572024" cy="2060961"/>
          </a:xfrm>
          <a:prstGeom prst="rect">
            <a:avLst/>
          </a:prstGeom>
          <a:noFill/>
          <a:ln>
            <a:noFill/>
          </a:ln>
          <a:effectLst>
            <a:outerShdw blurRad="57150" rotWithShape="0" algn="bl" dir="5400000" dist="19050">
              <a:srgbClr val="000000">
                <a:alpha val="50000"/>
              </a:srgbClr>
            </a:outerShdw>
          </a:effectLst>
        </p:spPr>
      </p:pic>
      <p:sp>
        <p:nvSpPr>
          <p:cNvPr id="225" name="Google Shape;225;p32"/>
          <p:cNvSpPr txBox="1"/>
          <p:nvPr/>
        </p:nvSpPr>
        <p:spPr>
          <a:xfrm>
            <a:off x="4153350" y="309600"/>
            <a:ext cx="837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solidFill>
                <a:schemeClr val="lt1"/>
              </a:solidFill>
              <a:latin typeface="Calibri"/>
              <a:ea typeface="Calibri"/>
              <a:cs typeface="Calibri"/>
              <a:sym typeface="Calibri"/>
            </a:endParaRPr>
          </a:p>
        </p:txBody>
      </p:sp>
      <p:pic>
        <p:nvPicPr>
          <p:cNvPr id="226" name="Google Shape;226;p32"/>
          <p:cNvPicPr preferRelativeResize="0"/>
          <p:nvPr/>
        </p:nvPicPr>
        <p:blipFill rotWithShape="1">
          <a:blip r:embed="rId4">
            <a:alphaModFix/>
          </a:blip>
          <a:srcRect b="0" l="0" r="72336" t="0"/>
          <a:stretch/>
        </p:blipFill>
        <p:spPr>
          <a:xfrm>
            <a:off x="1552600" y="205650"/>
            <a:ext cx="453400" cy="433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3"/>
          <p:cNvSpPr txBox="1"/>
          <p:nvPr>
            <p:ph type="title"/>
          </p:nvPr>
        </p:nvSpPr>
        <p:spPr>
          <a:xfrm>
            <a:off x="457200" y="1002507"/>
            <a:ext cx="8229600" cy="857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sz="3800">
                <a:solidFill>
                  <a:srgbClr val="009999"/>
                </a:solidFill>
              </a:rPr>
              <a:t>ADOT</a:t>
            </a:r>
            <a:r>
              <a:rPr lang="en" sz="3800">
                <a:solidFill>
                  <a:srgbClr val="009999"/>
                </a:solidFill>
              </a:rPr>
              <a:t> QC Rules Defined &amp; Documented</a:t>
            </a:r>
            <a:endParaRPr sz="3800">
              <a:solidFill>
                <a:srgbClr val="009999"/>
              </a:solidFill>
            </a:endParaRPr>
          </a:p>
        </p:txBody>
      </p:sp>
      <p:sp>
        <p:nvSpPr>
          <p:cNvPr id="232" name="Google Shape;232;p33"/>
          <p:cNvSpPr txBox="1"/>
          <p:nvPr>
            <p:ph idx="1" type="body"/>
          </p:nvPr>
        </p:nvSpPr>
        <p:spPr>
          <a:xfrm>
            <a:off x="457200" y="1945900"/>
            <a:ext cx="3391200" cy="2607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 sz="1800"/>
              <a:t>As MPD GIS made its transition from using the Tableau dashboard to the Google Data Studio, we documented all QC rules and implementations as they were put together using Google Sites.</a:t>
            </a:r>
            <a:endParaRPr sz="1800"/>
          </a:p>
        </p:txBody>
      </p:sp>
      <p:pic>
        <p:nvPicPr>
          <p:cNvPr id="233" name="Google Shape;233;p33"/>
          <p:cNvPicPr preferRelativeResize="0"/>
          <p:nvPr/>
        </p:nvPicPr>
        <p:blipFill>
          <a:blip r:embed="rId3">
            <a:alphaModFix/>
          </a:blip>
          <a:stretch>
            <a:fillRect/>
          </a:stretch>
        </p:blipFill>
        <p:spPr>
          <a:xfrm>
            <a:off x="3944575" y="1945890"/>
            <a:ext cx="4914077" cy="2657874"/>
          </a:xfrm>
          <a:prstGeom prst="rect">
            <a:avLst/>
          </a:prstGeom>
          <a:noFill/>
          <a:ln>
            <a:noFill/>
          </a:ln>
        </p:spPr>
      </p:pic>
      <p:sp>
        <p:nvSpPr>
          <p:cNvPr id="234" name="Google Shape;234;p33"/>
          <p:cNvSpPr txBox="1"/>
          <p:nvPr/>
        </p:nvSpPr>
        <p:spPr>
          <a:xfrm>
            <a:off x="4153350" y="309600"/>
            <a:ext cx="837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solidFill>
                <a:schemeClr val="lt1"/>
              </a:solidFill>
              <a:latin typeface="Calibri"/>
              <a:ea typeface="Calibri"/>
              <a:cs typeface="Calibri"/>
              <a:sym typeface="Calibri"/>
            </a:endParaRPr>
          </a:p>
        </p:txBody>
      </p:sp>
      <p:pic>
        <p:nvPicPr>
          <p:cNvPr id="235" name="Google Shape;235;p33"/>
          <p:cNvPicPr preferRelativeResize="0"/>
          <p:nvPr/>
        </p:nvPicPr>
        <p:blipFill rotWithShape="1">
          <a:blip r:embed="rId4">
            <a:alphaModFix/>
          </a:blip>
          <a:srcRect b="0" l="0" r="72336" t="0"/>
          <a:stretch/>
        </p:blipFill>
        <p:spPr>
          <a:xfrm>
            <a:off x="1552600" y="205650"/>
            <a:ext cx="453400" cy="433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